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23"/>
  </p:notesMasterIdLst>
  <p:sldIdLst>
    <p:sldId id="283" r:id="rId2"/>
    <p:sldId id="284" r:id="rId3"/>
    <p:sldId id="285" r:id="rId4"/>
    <p:sldId id="281" r:id="rId5"/>
    <p:sldId id="280" r:id="rId6"/>
    <p:sldId id="279" r:id="rId7"/>
    <p:sldId id="278" r:id="rId8"/>
    <p:sldId id="263" r:id="rId9"/>
    <p:sldId id="264" r:id="rId10"/>
    <p:sldId id="282" r:id="rId11"/>
    <p:sldId id="266" r:id="rId12"/>
    <p:sldId id="268" r:id="rId13"/>
    <p:sldId id="288" r:id="rId14"/>
    <p:sldId id="291" r:id="rId15"/>
    <p:sldId id="289" r:id="rId16"/>
    <p:sldId id="287" r:id="rId17"/>
    <p:sldId id="290" r:id="rId18"/>
    <p:sldId id="292" r:id="rId19"/>
    <p:sldId id="293" r:id="rId20"/>
    <p:sldId id="286" r:id="rId21"/>
    <p:sldId id="294"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77" autoAdjust="0"/>
    <p:restoredTop sz="94660"/>
  </p:normalViewPr>
  <p:slideViewPr>
    <p:cSldViewPr snapToGrid="0">
      <p:cViewPr varScale="1">
        <p:scale>
          <a:sx n="73" d="100"/>
          <a:sy n="73" d="100"/>
        </p:scale>
        <p:origin x="90" y="7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1EEAF-5B1D-4BC2-BBAE-04DD1ED409B9}" type="datetimeFigureOut">
              <a:rPr lang="ru-RU" smtClean="0"/>
              <a:pPr/>
              <a:t>02.06.2024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383F1-21A3-4AC4-9F86-06618E6962F5}" type="slidenum">
              <a:rPr lang="ru-RU" smtClean="0"/>
              <a:pPr/>
              <a:t>‹#›</a:t>
            </a:fld>
            <a:endParaRPr lang="ru-RU"/>
          </a:p>
        </p:txBody>
      </p:sp>
    </p:spTree>
    <p:extLst>
      <p:ext uri="{BB962C8B-B14F-4D97-AF65-F5344CB8AC3E}">
        <p14:creationId xmlns:p14="http://schemas.microsoft.com/office/powerpoint/2010/main" val="84541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4383F1-21A3-4AC4-9F86-06618E6962F5}" type="slidenum">
              <a:rPr lang="ru-RU" smtClean="0"/>
              <a:pPr/>
              <a:t>11</a:t>
            </a:fld>
            <a:endParaRPr lang="ru-RU"/>
          </a:p>
        </p:txBody>
      </p:sp>
    </p:spTree>
    <p:extLst>
      <p:ext uri="{BB962C8B-B14F-4D97-AF65-F5344CB8AC3E}">
        <p14:creationId xmlns:p14="http://schemas.microsoft.com/office/powerpoint/2010/main" val="173171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396904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297327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40706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96625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1034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13826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91631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167610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333314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300439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314301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214083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313695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182043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2869951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31007C6-E2A0-46D1-9E32-C852E7AB1B17}" type="datetimeFigureOut">
              <a:rPr lang="ru-RU" smtClean="0"/>
              <a:pPr/>
              <a:t>02.06.2024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3DA8F2-6EA9-49E1-9161-769575128F8B}" type="slidenum">
              <a:rPr lang="ru-RU" smtClean="0"/>
              <a:pPr/>
              <a:t>‹#›</a:t>
            </a:fld>
            <a:endParaRPr lang="ru-RU"/>
          </a:p>
        </p:txBody>
      </p:sp>
    </p:spTree>
    <p:extLst>
      <p:ext uri="{BB962C8B-B14F-4D97-AF65-F5344CB8AC3E}">
        <p14:creationId xmlns:p14="http://schemas.microsoft.com/office/powerpoint/2010/main" val="233277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1007C6-E2A0-46D1-9E32-C852E7AB1B17}" type="datetimeFigureOut">
              <a:rPr lang="ru-RU" smtClean="0"/>
              <a:pPr/>
              <a:t>02.06.2024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3DA8F2-6EA9-49E1-9161-769575128F8B}" type="slidenum">
              <a:rPr lang="ru-RU" smtClean="0"/>
              <a:pPr/>
              <a:t>‹#›</a:t>
            </a:fld>
            <a:endParaRPr lang="ru-RU"/>
          </a:p>
        </p:txBody>
      </p:sp>
    </p:spTree>
    <p:extLst>
      <p:ext uri="{BB962C8B-B14F-4D97-AF65-F5344CB8AC3E}">
        <p14:creationId xmlns:p14="http://schemas.microsoft.com/office/powerpoint/2010/main" val="8288790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2085013" cy="1871634"/>
          </a:xfrm>
          <a:prstGeom prst="rect">
            <a:avLst/>
          </a:prstGeom>
        </p:spPr>
      </p:pic>
      <p:pic>
        <p:nvPicPr>
          <p:cNvPr id="5" name="Рисунок 4"/>
          <p:cNvPicPr>
            <a:picLocks noChangeAspect="1"/>
          </p:cNvPicPr>
          <p:nvPr/>
        </p:nvPicPr>
        <p:blipFill>
          <a:blip r:embed="rId3"/>
          <a:stretch>
            <a:fillRect/>
          </a:stretch>
        </p:blipFill>
        <p:spPr>
          <a:xfrm>
            <a:off x="2085013" y="639651"/>
            <a:ext cx="6917320" cy="1048603"/>
          </a:xfrm>
          <a:prstGeom prst="rect">
            <a:avLst/>
          </a:prstGeom>
        </p:spPr>
      </p:pic>
      <p:pic>
        <p:nvPicPr>
          <p:cNvPr id="6" name="Объект 5"/>
          <p:cNvPicPr>
            <a:picLocks noGrp="1" noChangeAspect="1"/>
          </p:cNvPicPr>
          <p:nvPr>
            <p:ph idx="1"/>
          </p:nvPr>
        </p:nvPicPr>
        <p:blipFill>
          <a:blip r:embed="rId4"/>
          <a:stretch>
            <a:fillRect/>
          </a:stretch>
        </p:blipFill>
        <p:spPr>
          <a:xfrm>
            <a:off x="1718265" y="2050513"/>
            <a:ext cx="5974598" cy="554784"/>
          </a:xfrm>
          <a:prstGeom prst="rect">
            <a:avLst/>
          </a:prstGeom>
        </p:spPr>
      </p:pic>
      <p:pic>
        <p:nvPicPr>
          <p:cNvPr id="7" name="Рисунок 6"/>
          <p:cNvPicPr>
            <a:picLocks noChangeAspect="1"/>
          </p:cNvPicPr>
          <p:nvPr/>
        </p:nvPicPr>
        <p:blipFill>
          <a:blip r:embed="rId5"/>
          <a:stretch>
            <a:fillRect/>
          </a:stretch>
        </p:blipFill>
        <p:spPr>
          <a:xfrm>
            <a:off x="2983953" y="3008965"/>
            <a:ext cx="4858933" cy="2859272"/>
          </a:xfrm>
          <a:prstGeom prst="rect">
            <a:avLst/>
          </a:prstGeom>
        </p:spPr>
      </p:pic>
    </p:spTree>
    <p:extLst>
      <p:ext uri="{BB962C8B-B14F-4D97-AF65-F5344CB8AC3E}">
        <p14:creationId xmlns:p14="http://schemas.microsoft.com/office/powerpoint/2010/main" val="3280244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161" y="189284"/>
            <a:ext cx="4809507" cy="3881437"/>
          </a:xfrm>
        </p:spPr>
      </p:pic>
      <p:pic>
        <p:nvPicPr>
          <p:cNvPr id="5" name="Рисунок 4"/>
          <p:cNvPicPr>
            <a:picLocks noChangeAspect="1"/>
          </p:cNvPicPr>
          <p:nvPr/>
        </p:nvPicPr>
        <p:blipFill>
          <a:blip r:embed="rId3"/>
          <a:stretch>
            <a:fillRect/>
          </a:stretch>
        </p:blipFill>
        <p:spPr>
          <a:xfrm>
            <a:off x="5486841" y="25585"/>
            <a:ext cx="5747896" cy="4208834"/>
          </a:xfrm>
          <a:prstGeom prst="rect">
            <a:avLst/>
          </a:prstGeom>
        </p:spPr>
      </p:pic>
      <p:pic>
        <p:nvPicPr>
          <p:cNvPr id="6" name="Рисунок 5"/>
          <p:cNvPicPr>
            <a:picLocks noChangeAspect="1"/>
          </p:cNvPicPr>
          <p:nvPr/>
        </p:nvPicPr>
        <p:blipFill>
          <a:blip r:embed="rId4"/>
          <a:stretch>
            <a:fillRect/>
          </a:stretch>
        </p:blipFill>
        <p:spPr>
          <a:xfrm>
            <a:off x="210667" y="2514415"/>
            <a:ext cx="4676300" cy="3714421"/>
          </a:xfrm>
          <a:prstGeom prst="rect">
            <a:avLst/>
          </a:prstGeom>
        </p:spPr>
      </p:pic>
      <p:pic>
        <p:nvPicPr>
          <p:cNvPr id="3" name="Рисунок 2"/>
          <p:cNvPicPr>
            <a:picLocks noChangeAspect="1"/>
          </p:cNvPicPr>
          <p:nvPr/>
        </p:nvPicPr>
        <p:blipFill>
          <a:blip r:embed="rId5"/>
          <a:stretch>
            <a:fillRect/>
          </a:stretch>
        </p:blipFill>
        <p:spPr>
          <a:xfrm>
            <a:off x="5705512" y="2435167"/>
            <a:ext cx="5310554" cy="3900905"/>
          </a:xfrm>
          <a:prstGeom prst="rect">
            <a:avLst/>
          </a:prstGeom>
        </p:spPr>
      </p:pic>
    </p:spTree>
    <p:extLst>
      <p:ext uri="{BB962C8B-B14F-4D97-AF65-F5344CB8AC3E}">
        <p14:creationId xmlns:p14="http://schemas.microsoft.com/office/powerpoint/2010/main" val="1567947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xmlns="" id="{E951B49C-3282-0422-82B1-F6056EF131F1}"/>
              </a:ext>
            </a:extLst>
          </p:cNvPr>
          <p:cNvSpPr>
            <a:spLocks noGrp="1"/>
          </p:cNvSpPr>
          <p:nvPr>
            <p:ph type="title"/>
          </p:nvPr>
        </p:nvSpPr>
        <p:spPr>
          <a:xfrm>
            <a:off x="457200" y="274638"/>
            <a:ext cx="8229600" cy="1143000"/>
          </a:xfrm>
        </p:spPr>
        <p:txBody>
          <a:bodyPr/>
          <a:lstStyle/>
          <a:p>
            <a:pPr algn="l" eaLnBrk="1" hangingPunct="1"/>
            <a:r>
              <a:rPr lang="ru-RU" altLang="x-none" sz="2400" b="1" dirty="0" err="1" smtClean="0">
                <a:solidFill>
                  <a:srgbClr val="C00000"/>
                </a:solidFill>
                <a:latin typeface="Times New Roman" panose="02020603050405020304" pitchFamily="18" charset="0"/>
                <a:cs typeface="Times New Roman" panose="02020603050405020304" pitchFamily="18" charset="0"/>
              </a:rPr>
              <a:t>Баспасөзге</a:t>
            </a:r>
            <a:r>
              <a:rPr lang="ru-RU" altLang="x-none" sz="2400" b="1" dirty="0" smtClean="0">
                <a:solidFill>
                  <a:srgbClr val="C00000"/>
                </a:solidFill>
                <a:latin typeface="Times New Roman" panose="02020603050405020304" pitchFamily="18" charset="0"/>
                <a:cs typeface="Times New Roman" panose="02020603050405020304" pitchFamily="18" charset="0"/>
              </a:rPr>
              <a:t> </a:t>
            </a:r>
            <a:r>
              <a:rPr lang="ru-RU" altLang="x-none" sz="2400" b="1" dirty="0" err="1" smtClean="0">
                <a:solidFill>
                  <a:srgbClr val="C00000"/>
                </a:solidFill>
                <a:latin typeface="Times New Roman" panose="02020603050405020304" pitchFamily="18" charset="0"/>
                <a:cs typeface="Times New Roman" panose="02020603050405020304" pitchFamily="18" charset="0"/>
              </a:rPr>
              <a:t>жариялау</a:t>
            </a:r>
            <a:r>
              <a:rPr lang="ru-RU" altLang="x-none" sz="2400" b="1" dirty="0" smtClean="0">
                <a:solidFill>
                  <a:srgbClr val="C00000"/>
                </a:solidFill>
                <a:latin typeface="Times New Roman" panose="02020603050405020304" pitchFamily="18" charset="0"/>
                <a:cs typeface="Times New Roman" panose="02020603050405020304" pitchFamily="18" charset="0"/>
              </a:rPr>
              <a:t>:</a:t>
            </a:r>
            <a:endParaRPr lang="ru-RU" altLang="x-none" sz="2400" b="1" dirty="0">
              <a:solidFill>
                <a:srgbClr val="C00000"/>
              </a:solidFill>
              <a:latin typeface="Times New Roman" panose="02020603050405020304" pitchFamily="18" charset="0"/>
              <a:cs typeface="Times New Roman" panose="02020603050405020304" pitchFamily="18" charset="0"/>
            </a:endParaRPr>
          </a:p>
        </p:txBody>
      </p:sp>
      <p:sp>
        <p:nvSpPr>
          <p:cNvPr id="4" name="Содержимое 2">
            <a:extLst>
              <a:ext uri="{FF2B5EF4-FFF2-40B4-BE49-F238E27FC236}">
                <a16:creationId xmlns:a16="http://schemas.microsoft.com/office/drawing/2014/main" xmlns="" id="{8008BB08-D73E-A489-436D-FD69FA4828BF}"/>
              </a:ext>
            </a:extLst>
          </p:cNvPr>
          <p:cNvSpPr>
            <a:spLocks noGrp="1"/>
          </p:cNvSpPr>
          <p:nvPr>
            <p:ph idx="1"/>
          </p:nvPr>
        </p:nvSpPr>
        <p:spPr>
          <a:xfrm>
            <a:off x="457200" y="1081158"/>
            <a:ext cx="9804400" cy="4722742"/>
          </a:xfrm>
        </p:spPr>
        <p:txBody>
          <a:bodyPr>
            <a:normAutofit/>
          </a:bodyPr>
          <a:lstStyle/>
          <a:p>
            <a:pPr eaLnBrk="1" hangingPunct="1">
              <a:lnSpc>
                <a:spcPct val="120000"/>
              </a:lnSpc>
              <a:spcBef>
                <a:spcPct val="0"/>
              </a:spcBef>
              <a:buFont typeface="Arial" panose="020B0604020202020204" pitchFamily="34" charset="0"/>
              <a:buNone/>
            </a:pPr>
            <a:r>
              <a:rPr lang="ru-RU" altLang="x-none" sz="1600" dirty="0">
                <a:latin typeface="Times New Roman" panose="02020603050405020304" pitchFamily="18" charset="0"/>
                <a:cs typeface="Times New Roman" panose="02020603050405020304" pitchFamily="18" charset="0"/>
              </a:rPr>
              <a:t>1.Республиканский </a:t>
            </a:r>
            <a:r>
              <a:rPr lang="ru-RU" altLang="x-none" sz="1600" dirty="0" smtClean="0">
                <a:latin typeface="Times New Roman" panose="02020603050405020304" pitchFamily="18" charset="0"/>
                <a:cs typeface="Times New Roman" panose="02020603050405020304" pitchFamily="18" charset="0"/>
              </a:rPr>
              <a:t>научно-методический  и  педагогический журнал  «</a:t>
            </a:r>
            <a:r>
              <a:rPr lang="en-US" altLang="x-none" sz="1600" dirty="0" smtClean="0">
                <a:latin typeface="Times New Roman" panose="02020603050405020304" pitchFamily="18" charset="0"/>
                <a:cs typeface="Times New Roman" panose="02020603050405020304" pitchFamily="18" charset="0"/>
              </a:rPr>
              <a:t>Mentor-</a:t>
            </a:r>
            <a:r>
              <a:rPr lang="en-US" altLang="x-none" sz="1600" dirty="0" err="1" smtClean="0">
                <a:latin typeface="Times New Roman" panose="02020603050405020304" pitchFamily="18" charset="0"/>
                <a:cs typeface="Times New Roman" panose="02020603050405020304" pitchFamily="18" charset="0"/>
              </a:rPr>
              <a:t>ustaz</a:t>
            </a:r>
            <a:r>
              <a:rPr lang="ru-RU" altLang="x-none" sz="1600" dirty="0" smtClean="0">
                <a:latin typeface="Times New Roman" panose="02020603050405020304" pitchFamily="18" charset="0"/>
                <a:cs typeface="Times New Roman" panose="02020603050405020304" pitchFamily="18" charset="0"/>
              </a:rPr>
              <a:t>» №12(3).Открытый урок «Праздники планеты Земля».</a:t>
            </a:r>
            <a:r>
              <a:rPr lang="ru-RU" altLang="x-none" sz="1600" dirty="0" err="1" smtClean="0">
                <a:latin typeface="Times New Roman" panose="02020603050405020304" pitchFamily="18" charset="0"/>
                <a:cs typeface="Times New Roman" panose="02020603050405020304" pitchFamily="18" charset="0"/>
              </a:rPr>
              <a:t>Исмагулова</a:t>
            </a:r>
            <a:r>
              <a:rPr lang="ru-RU" altLang="x-none" sz="1600" dirty="0" smtClean="0">
                <a:latin typeface="Times New Roman" panose="02020603050405020304" pitchFamily="18" charset="0"/>
                <a:cs typeface="Times New Roman" panose="02020603050405020304" pitchFamily="18" charset="0"/>
              </a:rPr>
              <a:t> </a:t>
            </a:r>
            <a:r>
              <a:rPr lang="ru-RU" altLang="x-none" sz="1600" dirty="0">
                <a:latin typeface="Times New Roman" panose="02020603050405020304" pitchFamily="18" charset="0"/>
                <a:cs typeface="Times New Roman" panose="02020603050405020304" pitchFamily="18" charset="0"/>
              </a:rPr>
              <a:t>С.Т., </a:t>
            </a:r>
            <a:r>
              <a:rPr lang="ru-RU" altLang="x-none" sz="1600" dirty="0" smtClean="0">
                <a:latin typeface="Times New Roman" panose="02020603050405020304" pitchFamily="18" charset="0"/>
                <a:cs typeface="Times New Roman" panose="02020603050405020304" pitchFamily="18" charset="0"/>
              </a:rPr>
              <a:t>10.12.2023 </a:t>
            </a:r>
            <a:r>
              <a:rPr lang="ru-RU" altLang="x-none" sz="1600" dirty="0">
                <a:latin typeface="Times New Roman" panose="02020603050405020304" pitchFamily="18" charset="0"/>
                <a:cs typeface="Times New Roman" panose="02020603050405020304" pitchFamily="18" charset="0"/>
              </a:rPr>
              <a:t>г.</a:t>
            </a:r>
          </a:p>
          <a:p>
            <a:pPr>
              <a:lnSpc>
                <a:spcPct val="120000"/>
              </a:lnSpc>
              <a:spcBef>
                <a:spcPct val="0"/>
              </a:spcBef>
              <a:buNone/>
            </a:pPr>
            <a:r>
              <a:rPr lang="ru-RU" altLang="x-none" sz="1600" dirty="0">
                <a:latin typeface="Times New Roman" panose="02020603050405020304" pitchFamily="18" charset="0"/>
                <a:cs typeface="Times New Roman" panose="02020603050405020304" pitchFamily="18" charset="0"/>
              </a:rPr>
              <a:t>2. Республиканский научно-методический журнал «Педагогический мир Казахстана</a:t>
            </a:r>
            <a:r>
              <a:rPr lang="ru-RU" altLang="x-none" sz="1600" dirty="0" smtClean="0">
                <a:latin typeface="Times New Roman" panose="02020603050405020304" pitchFamily="18" charset="0"/>
                <a:cs typeface="Times New Roman" panose="02020603050405020304" pitchFamily="18" charset="0"/>
              </a:rPr>
              <a:t>»№21/110, </a:t>
            </a:r>
            <a:endParaRPr lang="ru-RU" altLang="x-none" sz="1600" dirty="0">
              <a:latin typeface="Times New Roman" panose="02020603050405020304" pitchFamily="18" charset="0"/>
              <a:cs typeface="Times New Roman" panose="02020603050405020304" pitchFamily="18" charset="0"/>
            </a:endParaRPr>
          </a:p>
          <a:p>
            <a:pPr>
              <a:lnSpc>
                <a:spcPct val="120000"/>
              </a:lnSpc>
              <a:spcBef>
                <a:spcPct val="0"/>
              </a:spcBef>
              <a:buNone/>
            </a:pPr>
            <a:r>
              <a:rPr lang="ru-RU" altLang="x-none" sz="1600" dirty="0" smtClean="0">
                <a:latin typeface="Times New Roman" panose="02020603050405020304" pitchFamily="18" charset="0"/>
                <a:cs typeface="Times New Roman" panose="02020603050405020304" pitchFamily="18" charset="0"/>
              </a:rPr>
              <a:t>Астана. Открытый урок « Сказка о потерянном времени».</a:t>
            </a:r>
            <a:r>
              <a:rPr lang="ru-RU" altLang="x-none" sz="1600" dirty="0" err="1" smtClean="0">
                <a:latin typeface="Times New Roman" panose="02020603050405020304" pitchFamily="18" charset="0"/>
                <a:cs typeface="Times New Roman" panose="02020603050405020304" pitchFamily="18" charset="0"/>
              </a:rPr>
              <a:t>Зукарнаева</a:t>
            </a:r>
            <a:r>
              <a:rPr lang="ru-RU" altLang="x-none" sz="1600" dirty="0" smtClean="0">
                <a:latin typeface="Times New Roman" panose="02020603050405020304" pitchFamily="18" charset="0"/>
                <a:cs typeface="Times New Roman" panose="02020603050405020304" pitchFamily="18" charset="0"/>
              </a:rPr>
              <a:t> А.А.,14.11.2023 г.</a:t>
            </a:r>
          </a:p>
          <a:p>
            <a:pPr>
              <a:lnSpc>
                <a:spcPct val="120000"/>
              </a:lnSpc>
              <a:spcBef>
                <a:spcPct val="0"/>
              </a:spcBef>
              <a:buNone/>
            </a:pPr>
            <a:r>
              <a:rPr lang="ru-RU" altLang="x-none" sz="1600" dirty="0" smtClean="0">
                <a:latin typeface="Times New Roman" panose="02020603050405020304" pitchFamily="18" charset="0"/>
                <a:cs typeface="Times New Roman" panose="02020603050405020304" pitchFamily="18" charset="0"/>
              </a:rPr>
              <a:t>3. </a:t>
            </a:r>
            <a:r>
              <a:rPr lang="ru-RU" altLang="x-none" sz="1600" dirty="0">
                <a:latin typeface="Times New Roman" panose="02020603050405020304" pitchFamily="18" charset="0"/>
                <a:cs typeface="Times New Roman" panose="02020603050405020304" pitchFamily="18" charset="0"/>
              </a:rPr>
              <a:t>Республиканский центр </a:t>
            </a:r>
            <a:r>
              <a:rPr lang="ru-RU" altLang="x-none" sz="1600" dirty="0" smtClean="0">
                <a:latin typeface="Times New Roman" panose="02020603050405020304" pitchFamily="18" charset="0"/>
                <a:cs typeface="Times New Roman" panose="02020603050405020304" pitchFamily="18" charset="0"/>
              </a:rPr>
              <a:t>«Qaztest.</a:t>
            </a:r>
            <a:r>
              <a:rPr lang="ru-RU" altLang="x-none" sz="1600" dirty="0" err="1" smtClean="0">
                <a:latin typeface="Times New Roman" panose="02020603050405020304" pitchFamily="18" charset="0"/>
                <a:cs typeface="Times New Roman" panose="02020603050405020304" pitchFamily="18" charset="0"/>
              </a:rPr>
              <a:t>kz</a:t>
            </a:r>
            <a:r>
              <a:rPr lang="ru-RU" altLang="x-none" sz="1600" dirty="0" smtClean="0">
                <a:latin typeface="Times New Roman" panose="02020603050405020304" pitchFamily="18" charset="0"/>
                <a:cs typeface="Times New Roman" panose="02020603050405020304" pitchFamily="18" charset="0"/>
              </a:rPr>
              <a:t>».Публикация </a:t>
            </a:r>
            <a:r>
              <a:rPr lang="ru-RU" altLang="x-none" sz="1600" dirty="0">
                <a:latin typeface="Times New Roman" panose="02020603050405020304" pitchFamily="18" charset="0"/>
                <a:cs typeface="Times New Roman" panose="02020603050405020304" pitchFamily="18" charset="0"/>
              </a:rPr>
              <a:t>разработки </a:t>
            </a:r>
            <a:r>
              <a:rPr lang="ru-RU" altLang="x-none" sz="1600" dirty="0" err="1">
                <a:latin typeface="Times New Roman" panose="02020603050405020304" pitchFamily="18" charset="0"/>
                <a:cs typeface="Times New Roman" panose="02020603050405020304" pitchFamily="18" charset="0"/>
              </a:rPr>
              <a:t>суммативного</a:t>
            </a:r>
            <a:r>
              <a:rPr lang="ru-RU" altLang="x-none" sz="1600" dirty="0">
                <a:latin typeface="Times New Roman" panose="02020603050405020304" pitchFamily="18" charset="0"/>
                <a:cs typeface="Times New Roman" panose="02020603050405020304" pitchFamily="18" charset="0"/>
              </a:rPr>
              <a:t> оценивания за 1 </a:t>
            </a:r>
            <a:r>
              <a:rPr lang="ru-RU" altLang="x-none" sz="1600" dirty="0" smtClean="0">
                <a:latin typeface="Times New Roman" panose="02020603050405020304" pitchFamily="18" charset="0"/>
                <a:cs typeface="Times New Roman" panose="02020603050405020304" pitchFamily="18" charset="0"/>
              </a:rPr>
              <a:t>четверть. Алматы ,2024. </a:t>
            </a:r>
            <a:r>
              <a:rPr lang="ru-RU" altLang="x-none" sz="1600" dirty="0" err="1" smtClean="0">
                <a:latin typeface="Times New Roman" panose="02020603050405020304" pitchFamily="18" charset="0"/>
                <a:cs typeface="Times New Roman" panose="02020603050405020304" pitchFamily="18" charset="0"/>
              </a:rPr>
              <a:t>Зулкарнаева</a:t>
            </a:r>
            <a:r>
              <a:rPr lang="ru-RU" altLang="x-none" sz="1600" dirty="0" smtClean="0">
                <a:latin typeface="Times New Roman" panose="02020603050405020304" pitchFamily="18" charset="0"/>
                <a:cs typeface="Times New Roman" panose="02020603050405020304" pitchFamily="18" charset="0"/>
              </a:rPr>
              <a:t> А.А.</a:t>
            </a:r>
          </a:p>
          <a:p>
            <a:pPr>
              <a:lnSpc>
                <a:spcPct val="120000"/>
              </a:lnSpc>
              <a:spcBef>
                <a:spcPct val="0"/>
              </a:spcBef>
              <a:buNone/>
            </a:pPr>
            <a:r>
              <a:rPr lang="ru-RU" altLang="x-none" sz="1600" dirty="0">
                <a:latin typeface="Times New Roman" panose="02020603050405020304" pitchFamily="18" charset="0"/>
                <a:cs typeface="Times New Roman" panose="02020603050405020304" pitchFamily="18" charset="0"/>
              </a:rPr>
              <a:t>4. </a:t>
            </a:r>
            <a:r>
              <a:rPr lang="ru-RU" altLang="x-none" sz="1600" dirty="0" smtClean="0">
                <a:latin typeface="Times New Roman" panose="02020603050405020304" pitchFamily="18" charset="0"/>
                <a:cs typeface="Times New Roman" panose="02020603050405020304" pitchFamily="18" charset="0"/>
              </a:rPr>
              <a:t>Республиканский  журнал </a:t>
            </a:r>
            <a:r>
              <a:rPr lang="ru-RU" altLang="x-none" sz="1600" dirty="0">
                <a:latin typeface="Times New Roman" panose="02020603050405020304" pitchFamily="18" charset="0"/>
                <a:cs typeface="Times New Roman" panose="02020603050405020304" pitchFamily="18" charset="0"/>
              </a:rPr>
              <a:t>Центра педагогического мастерства </a:t>
            </a:r>
            <a:r>
              <a:rPr lang="ru-RU" altLang="x-none" sz="1600" dirty="0" smtClean="0">
                <a:latin typeface="Times New Roman" panose="02020603050405020304" pitchFamily="18" charset="0"/>
                <a:cs typeface="Times New Roman" panose="02020603050405020304" pitchFamily="18" charset="0"/>
              </a:rPr>
              <a:t>«Педагогический диалог». Статья  «</a:t>
            </a:r>
            <a:r>
              <a:rPr lang="ru-RU" altLang="x-none" sz="1600" dirty="0">
                <a:latin typeface="Times New Roman" panose="02020603050405020304" pitchFamily="18" charset="0"/>
                <a:cs typeface="Times New Roman" panose="02020603050405020304" pitchFamily="18" charset="0"/>
              </a:rPr>
              <a:t>Работа с текстом как основной способ формирования читательской грамотности</a:t>
            </a:r>
            <a:r>
              <a:rPr lang="ru-RU" altLang="x-none" sz="1600" dirty="0" smtClean="0">
                <a:latin typeface="Times New Roman" panose="02020603050405020304" pitchFamily="18" charset="0"/>
                <a:cs typeface="Times New Roman" panose="02020603050405020304" pitchFamily="18" charset="0"/>
              </a:rPr>
              <a:t>».</a:t>
            </a:r>
            <a:r>
              <a:rPr lang="ru-RU" altLang="x-none" sz="1600" dirty="0" err="1" smtClean="0">
                <a:latin typeface="Times New Roman" panose="02020603050405020304" pitchFamily="18" charset="0"/>
                <a:cs typeface="Times New Roman" panose="02020603050405020304" pitchFamily="18" charset="0"/>
              </a:rPr>
              <a:t>Зулкарнаева</a:t>
            </a:r>
            <a:r>
              <a:rPr lang="ru-RU" altLang="x-none" sz="1600" dirty="0" smtClean="0">
                <a:latin typeface="Times New Roman" panose="02020603050405020304" pitchFamily="18" charset="0"/>
                <a:cs typeface="Times New Roman" panose="02020603050405020304" pitchFamily="18" charset="0"/>
              </a:rPr>
              <a:t> А.А.</a:t>
            </a:r>
          </a:p>
          <a:p>
            <a:pPr>
              <a:lnSpc>
                <a:spcPct val="120000"/>
              </a:lnSpc>
              <a:spcBef>
                <a:spcPct val="0"/>
              </a:spcBef>
              <a:buNone/>
            </a:pPr>
            <a:r>
              <a:rPr lang="ru-RU" altLang="x-none" sz="1600" dirty="0">
                <a:latin typeface="Times New Roman" panose="02020603050405020304" pitchFamily="18" charset="0"/>
                <a:cs typeface="Times New Roman" panose="02020603050405020304" pitchFamily="18" charset="0"/>
              </a:rPr>
              <a:t>5. Республиканский семинар «Работа с текстом как основной способ формирования читательской </a:t>
            </a:r>
            <a:r>
              <a:rPr lang="ru-RU" altLang="x-none" sz="1600" dirty="0" err="1" smtClean="0">
                <a:latin typeface="Times New Roman" panose="02020603050405020304" pitchFamily="18" charset="0"/>
                <a:cs typeface="Times New Roman" panose="02020603050405020304" pitchFamily="18" charset="0"/>
              </a:rPr>
              <a:t>грамотности».Сертификат</a:t>
            </a:r>
            <a:r>
              <a:rPr lang="ru-RU" altLang="x-none" sz="1600" dirty="0" smtClean="0">
                <a:latin typeface="Times New Roman" panose="02020603050405020304" pitchFamily="18" charset="0"/>
                <a:cs typeface="Times New Roman" panose="02020603050405020304" pitchFamily="18" charset="0"/>
              </a:rPr>
              <a:t> </a:t>
            </a:r>
            <a:r>
              <a:rPr lang="ru-RU" altLang="x-none" sz="1600" dirty="0">
                <a:latin typeface="Times New Roman" panose="02020603050405020304" pitchFamily="18" charset="0"/>
                <a:cs typeface="Times New Roman" panose="02020603050405020304" pitchFamily="18" charset="0"/>
              </a:rPr>
              <a:t>№ 00271 май 2024, </a:t>
            </a:r>
            <a:r>
              <a:rPr lang="ru-RU" altLang="x-none" sz="1600" dirty="0" smtClean="0">
                <a:latin typeface="Times New Roman" panose="02020603050405020304" pitchFamily="18" charset="0"/>
                <a:cs typeface="Times New Roman" panose="02020603050405020304" pitchFamily="18" charset="0"/>
              </a:rPr>
              <a:t>Алматы. </a:t>
            </a:r>
            <a:r>
              <a:rPr lang="ru-RU" altLang="x-none" sz="1600" dirty="0" err="1" smtClean="0">
                <a:latin typeface="Times New Roman" panose="02020603050405020304" pitchFamily="18" charset="0"/>
                <a:cs typeface="Times New Roman" panose="02020603050405020304" pitchFamily="18" charset="0"/>
              </a:rPr>
              <a:t>Зулкарнаева</a:t>
            </a:r>
            <a:r>
              <a:rPr lang="ru-RU" altLang="x-none" sz="1600" dirty="0" smtClean="0">
                <a:latin typeface="Times New Roman" panose="02020603050405020304" pitchFamily="18" charset="0"/>
                <a:cs typeface="Times New Roman" panose="02020603050405020304" pitchFamily="18" charset="0"/>
              </a:rPr>
              <a:t> А.А.</a:t>
            </a:r>
            <a:endParaRPr lang="ru-RU" altLang="x-none" sz="1600" dirty="0">
              <a:latin typeface="Times New Roman" panose="02020603050405020304" pitchFamily="18" charset="0"/>
              <a:cs typeface="Times New Roman" panose="02020603050405020304" pitchFamily="18" charset="0"/>
            </a:endParaRPr>
          </a:p>
          <a:p>
            <a:pPr>
              <a:lnSpc>
                <a:spcPct val="120000"/>
              </a:lnSpc>
              <a:spcBef>
                <a:spcPct val="0"/>
              </a:spcBef>
              <a:buNone/>
            </a:pPr>
            <a:r>
              <a:rPr lang="ru-RU" altLang="x-none" sz="1600" dirty="0">
                <a:latin typeface="Times New Roman" panose="02020603050405020304" pitchFamily="18" charset="0"/>
                <a:cs typeface="Times New Roman" panose="02020603050405020304" pitchFamily="18" charset="0"/>
              </a:rPr>
              <a:t>6</a:t>
            </a:r>
            <a:r>
              <a:rPr lang="ru-RU" altLang="x-none" sz="1600" dirty="0" smtClean="0">
                <a:latin typeface="Times New Roman" panose="02020603050405020304" pitchFamily="18" charset="0"/>
                <a:cs typeface="Times New Roman" panose="02020603050405020304" pitchFamily="18" charset="0"/>
              </a:rPr>
              <a:t>.Республиканский </a:t>
            </a:r>
            <a:r>
              <a:rPr lang="ru-RU" altLang="x-none" sz="1600" dirty="0">
                <a:latin typeface="Times New Roman" panose="02020603050405020304" pitchFamily="18" charset="0"/>
                <a:cs typeface="Times New Roman" panose="02020603050405020304" pitchFamily="18" charset="0"/>
              </a:rPr>
              <a:t>научно-методический  и  педагогический журнал  «</a:t>
            </a:r>
            <a:r>
              <a:rPr lang="en-US" altLang="x-none" sz="1600" dirty="0">
                <a:latin typeface="Times New Roman" panose="02020603050405020304" pitchFamily="18" charset="0"/>
                <a:cs typeface="Times New Roman" panose="02020603050405020304" pitchFamily="18" charset="0"/>
              </a:rPr>
              <a:t>Mentor-</a:t>
            </a:r>
            <a:r>
              <a:rPr lang="en-US" altLang="x-none" sz="1600" dirty="0" err="1">
                <a:latin typeface="Times New Roman" panose="02020603050405020304" pitchFamily="18" charset="0"/>
                <a:cs typeface="Times New Roman" panose="02020603050405020304" pitchFamily="18" charset="0"/>
              </a:rPr>
              <a:t>ustaz</a:t>
            </a:r>
            <a:r>
              <a:rPr lang="ru-RU" altLang="x-none" sz="1600" dirty="0" smtClean="0">
                <a:latin typeface="Times New Roman" panose="02020603050405020304" pitchFamily="18" charset="0"/>
                <a:cs typeface="Times New Roman" panose="02020603050405020304" pitchFamily="18" charset="0"/>
              </a:rPr>
              <a:t>» №12 (3).Открытый урок «Что такое ценности?».</a:t>
            </a:r>
            <a:r>
              <a:rPr lang="ru-RU" altLang="x-none" sz="1600" dirty="0" err="1" smtClean="0">
                <a:latin typeface="Times New Roman" panose="02020603050405020304" pitchFamily="18" charset="0"/>
                <a:cs typeface="Times New Roman" panose="02020603050405020304" pitchFamily="18" charset="0"/>
              </a:rPr>
              <a:t>Досмаилова</a:t>
            </a:r>
            <a:r>
              <a:rPr lang="ru-RU" altLang="x-none" sz="1600" dirty="0" smtClean="0">
                <a:latin typeface="Times New Roman" panose="02020603050405020304" pitchFamily="18" charset="0"/>
                <a:cs typeface="Times New Roman" panose="02020603050405020304" pitchFamily="18" charset="0"/>
              </a:rPr>
              <a:t> А.Б. 10.12.2023 </a:t>
            </a:r>
            <a:r>
              <a:rPr lang="ru-RU" altLang="x-none" sz="1600" dirty="0">
                <a:latin typeface="Times New Roman" panose="02020603050405020304" pitchFamily="18" charset="0"/>
                <a:cs typeface="Times New Roman" panose="02020603050405020304" pitchFamily="18" charset="0"/>
              </a:rPr>
              <a:t>г</a:t>
            </a:r>
            <a:r>
              <a:rPr lang="ru-RU" altLang="x-none" sz="1600" dirty="0" smtClean="0">
                <a:latin typeface="Times New Roman" panose="02020603050405020304" pitchFamily="18" charset="0"/>
                <a:cs typeface="Times New Roman" panose="02020603050405020304" pitchFamily="18" charset="0"/>
              </a:rPr>
              <a:t>.</a:t>
            </a:r>
          </a:p>
          <a:p>
            <a:pPr>
              <a:lnSpc>
                <a:spcPct val="120000"/>
              </a:lnSpc>
              <a:spcBef>
                <a:spcPct val="0"/>
              </a:spcBef>
              <a:buNone/>
            </a:pPr>
            <a:r>
              <a:rPr lang="ru-RU" altLang="x-none" sz="1600" dirty="0" smtClean="0">
                <a:latin typeface="Times New Roman" panose="02020603050405020304" pitchFamily="18" charset="0"/>
                <a:cs typeface="Times New Roman" panose="02020603050405020304" pitchFamily="18" charset="0"/>
              </a:rPr>
              <a:t>7.</a:t>
            </a:r>
            <a:r>
              <a:rPr lang="ru-RU" altLang="x-none" sz="1600" dirty="0">
                <a:latin typeface="Times New Roman" panose="02020603050405020304" pitchFamily="18" charset="0"/>
                <a:cs typeface="Times New Roman" panose="02020603050405020304" pitchFamily="18" charset="0"/>
              </a:rPr>
              <a:t> Международная научно-практическая  конференция  </a:t>
            </a:r>
            <a:r>
              <a:rPr lang="ru-RU" altLang="x-none" sz="1600" dirty="0" err="1">
                <a:latin typeface="Times New Roman" panose="02020603050405020304" pitchFamily="18" charset="0"/>
                <a:cs typeface="Times New Roman" panose="02020603050405020304" pitchFamily="18" charset="0"/>
              </a:rPr>
              <a:t>Алтынсаринские</a:t>
            </a:r>
            <a:r>
              <a:rPr lang="ru-RU" altLang="x-none" sz="1600" dirty="0">
                <a:latin typeface="Times New Roman" panose="02020603050405020304" pitchFamily="18" charset="0"/>
                <a:cs typeface="Times New Roman" panose="02020603050405020304" pitchFamily="18" charset="0"/>
              </a:rPr>
              <a:t> чтения «</a:t>
            </a:r>
            <a:r>
              <a:rPr lang="ru-RU" altLang="x-none" sz="1600" dirty="0" smtClean="0">
                <a:latin typeface="Times New Roman" panose="02020603050405020304" pitchFamily="18" charset="0"/>
                <a:cs typeface="Times New Roman" panose="02020603050405020304" pitchFamily="18" charset="0"/>
              </a:rPr>
              <a:t>Инновационные технологии в современном образовании: стратегия, задачи, внедрение».  </a:t>
            </a:r>
            <a:r>
              <a:rPr lang="ru-RU" altLang="x-none" sz="1600" dirty="0">
                <a:latin typeface="Times New Roman" panose="02020603050405020304" pitchFamily="18" charset="0"/>
                <a:cs typeface="Times New Roman" panose="02020603050405020304" pitchFamily="18" charset="0"/>
              </a:rPr>
              <a:t>Сертификат. </a:t>
            </a:r>
            <a:r>
              <a:rPr lang="ru-RU" altLang="x-none" sz="1600" dirty="0" err="1">
                <a:latin typeface="Times New Roman" panose="02020603050405020304" pitchFamily="18" charset="0"/>
                <a:cs typeface="Times New Roman" panose="02020603050405020304" pitchFamily="18" charset="0"/>
              </a:rPr>
              <a:t>Досмаилова</a:t>
            </a:r>
            <a:r>
              <a:rPr lang="ru-RU" altLang="x-none" sz="1600" dirty="0">
                <a:latin typeface="Times New Roman" panose="02020603050405020304" pitchFamily="18" charset="0"/>
                <a:cs typeface="Times New Roman" panose="02020603050405020304" pitchFamily="18" charset="0"/>
              </a:rPr>
              <a:t> А.Б.,</a:t>
            </a:r>
            <a:r>
              <a:rPr lang="ru-RU" altLang="x-none" sz="1600" dirty="0" smtClean="0">
                <a:latin typeface="Times New Roman" panose="02020603050405020304" pitchFamily="18" charset="0"/>
                <a:cs typeface="Times New Roman" panose="02020603050405020304" pitchFamily="18" charset="0"/>
              </a:rPr>
              <a:t>2024 </a:t>
            </a:r>
            <a:r>
              <a:rPr lang="ru-RU" altLang="x-none" sz="1600" dirty="0">
                <a:latin typeface="Times New Roman" panose="02020603050405020304" pitchFamily="18" charset="0"/>
                <a:cs typeface="Times New Roman" panose="02020603050405020304" pitchFamily="18" charset="0"/>
              </a:rPr>
              <a:t>г.</a:t>
            </a:r>
          </a:p>
          <a:p>
            <a:pPr>
              <a:lnSpc>
                <a:spcPct val="120000"/>
              </a:lnSpc>
              <a:spcBef>
                <a:spcPct val="0"/>
              </a:spcBef>
              <a:buNone/>
            </a:pPr>
            <a:endParaRPr lang="ru-RU" altLang="x-none" sz="16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ru-RU" altLang="x-none" sz="800" dirty="0"/>
          </a:p>
        </p:txBody>
      </p:sp>
      <p:pic>
        <p:nvPicPr>
          <p:cNvPr id="1030" name="Picture 6"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8231" y="4686299"/>
            <a:ext cx="1819055" cy="156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230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36B5599E-77B9-AE28-31F3-69C84A4C3EE5}"/>
              </a:ext>
            </a:extLst>
          </p:cNvPr>
          <p:cNvSpPr>
            <a:spLocks noChangeArrowheads="1"/>
          </p:cNvSpPr>
          <p:nvPr/>
        </p:nvSpPr>
        <p:spPr bwMode="auto">
          <a:xfrm>
            <a:off x="630238" y="0"/>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k-KZ" altLang="x-none" sz="2000" b="1" dirty="0" smtClean="0">
                <a:solidFill>
                  <a:srgbClr val="C00000"/>
                </a:solidFill>
                <a:latin typeface="Times New Roman" panose="02020603050405020304" pitchFamily="18" charset="0"/>
                <a:cs typeface="Times New Roman" panose="02020603050405020304" pitchFamily="18" charset="0"/>
              </a:rPr>
              <a:t>Оқушылардың жетістігі</a:t>
            </a:r>
            <a:endParaRPr lang="ru-RU" altLang="x-none" sz="2000" b="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7C6A1D0B-B1F8-71E2-5C9F-8694C5352829}"/>
              </a:ext>
            </a:extLst>
          </p:cNvPr>
          <p:cNvSpPr/>
          <p:nvPr/>
        </p:nvSpPr>
        <p:spPr>
          <a:xfrm>
            <a:off x="361950" y="415131"/>
            <a:ext cx="11588750" cy="5016758"/>
          </a:xfrm>
          <a:prstGeom prst="rect">
            <a:avLst/>
          </a:prstGeom>
        </p:spPr>
        <p:txBody>
          <a:bodyPr wrap="square">
            <a:spAutoFit/>
          </a:bodyPr>
          <a:lstStyle/>
          <a:p>
            <a:r>
              <a:rPr lang="kk-KZ" b="1" dirty="0" smtClean="0">
                <a:solidFill>
                  <a:srgbClr val="C00000"/>
                </a:solidFill>
                <a:latin typeface="Times New Roman" panose="02020603050405020304" pitchFamily="18" charset="0"/>
                <a:cs typeface="Times New Roman" panose="02020603050405020304" pitchFamily="18" charset="0"/>
              </a:rPr>
              <a:t>1.Жалпы </a:t>
            </a:r>
            <a:r>
              <a:rPr lang="kk-KZ" b="1" dirty="0">
                <a:solidFill>
                  <a:srgbClr val="C00000"/>
                </a:solidFill>
                <a:latin typeface="Times New Roman" panose="02020603050405020304" pitchFamily="18" charset="0"/>
                <a:cs typeface="Times New Roman" panose="02020603050405020304" pitchFamily="18" charset="0"/>
              </a:rPr>
              <a:t>білім беретін мектептерге арналған «Ақбота» зияткерлік олимпиадасының </a:t>
            </a:r>
            <a:r>
              <a:rPr lang="kk-KZ" b="1" dirty="0" smtClean="0">
                <a:solidFill>
                  <a:srgbClr val="C00000"/>
                </a:solidFill>
                <a:latin typeface="Times New Roman" panose="02020603050405020304" pitchFamily="18" charset="0"/>
                <a:cs typeface="Times New Roman" panose="02020603050405020304" pitchFamily="18" charset="0"/>
              </a:rPr>
              <a:t>жүлдегерлері:</a:t>
            </a:r>
            <a:endParaRPr lang="ru-RU" b="1" dirty="0">
              <a:solidFill>
                <a:srgbClr val="C00000"/>
              </a:solidFill>
              <a:latin typeface="Times New Roman" panose="02020603050405020304" pitchFamily="18" charset="0"/>
              <a:cs typeface="Times New Roman" panose="02020603050405020304" pitchFamily="18" charset="0"/>
            </a:endParaRPr>
          </a:p>
          <a:p>
            <a:r>
              <a:rPr lang="kk-KZ" b="1" dirty="0" smtClean="0">
                <a:latin typeface="Times New Roman" panose="02020603050405020304" pitchFamily="18" charset="0"/>
                <a:cs typeface="Times New Roman" panose="02020603050405020304" pitchFamily="18" charset="0"/>
              </a:rPr>
              <a:t>1.Хапез  </a:t>
            </a:r>
            <a:r>
              <a:rPr lang="kk-KZ" b="1" dirty="0">
                <a:latin typeface="Times New Roman" panose="02020603050405020304" pitchFamily="18" charset="0"/>
                <a:cs typeface="Times New Roman" panose="02020603050405020304" pitchFamily="18" charset="0"/>
              </a:rPr>
              <a:t>Нұрсат 2-орын</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 </a:t>
            </a:r>
            <a:r>
              <a:rPr lang="kk-KZ" b="1" dirty="0" smtClean="0">
                <a:latin typeface="Times New Roman" panose="02020603050405020304" pitchFamily="18" charset="0"/>
                <a:cs typeface="Times New Roman" panose="02020603050405020304" pitchFamily="18" charset="0"/>
              </a:rPr>
              <a:t>2.Салыкова </a:t>
            </a:r>
            <a:r>
              <a:rPr lang="kk-KZ" b="1" dirty="0">
                <a:latin typeface="Times New Roman" panose="02020603050405020304" pitchFamily="18" charset="0"/>
                <a:cs typeface="Times New Roman" panose="02020603050405020304" pitchFamily="18" charset="0"/>
              </a:rPr>
              <a:t>Алуа 2-орын</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 </a:t>
            </a:r>
            <a:r>
              <a:rPr lang="kk-KZ" b="1" dirty="0" smtClean="0">
                <a:latin typeface="Times New Roman" panose="02020603050405020304" pitchFamily="18" charset="0"/>
                <a:cs typeface="Times New Roman" panose="02020603050405020304" pitchFamily="18" charset="0"/>
              </a:rPr>
              <a:t>3.Кадірхан </a:t>
            </a:r>
            <a:r>
              <a:rPr lang="kk-KZ" b="1" dirty="0">
                <a:latin typeface="Times New Roman" panose="02020603050405020304" pitchFamily="18" charset="0"/>
                <a:cs typeface="Times New Roman" panose="02020603050405020304" pitchFamily="18" charset="0"/>
              </a:rPr>
              <a:t>Нурислам-2орын</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 </a:t>
            </a:r>
            <a:r>
              <a:rPr lang="kk-KZ" b="1" dirty="0" smtClean="0">
                <a:latin typeface="Times New Roman" panose="02020603050405020304" pitchFamily="18" charset="0"/>
                <a:cs typeface="Times New Roman" panose="02020603050405020304" pitchFamily="18" charset="0"/>
              </a:rPr>
              <a:t>4.Апетова </a:t>
            </a:r>
            <a:r>
              <a:rPr lang="kk-KZ" b="1" dirty="0">
                <a:latin typeface="Times New Roman" panose="02020603050405020304" pitchFamily="18" charset="0"/>
                <a:cs typeface="Times New Roman" panose="02020603050405020304" pitchFamily="18" charset="0"/>
              </a:rPr>
              <a:t>Амина -3орын</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 </a:t>
            </a:r>
            <a:r>
              <a:rPr lang="kk-KZ" b="1" dirty="0" smtClean="0">
                <a:latin typeface="Times New Roman" panose="02020603050405020304" pitchFamily="18" charset="0"/>
                <a:cs typeface="Times New Roman" panose="02020603050405020304" pitchFamily="18" charset="0"/>
              </a:rPr>
              <a:t>5.Еркебұланқызы Беймаржан-2орын</a:t>
            </a:r>
          </a:p>
          <a:p>
            <a:endParaRPr lang="ru-RU" dirty="0" smtClean="0">
              <a:latin typeface="Times New Roman" panose="02020603050405020304" pitchFamily="18" charset="0"/>
              <a:cs typeface="Times New Roman" panose="02020603050405020304" pitchFamily="18" charset="0"/>
            </a:endParaRPr>
          </a:p>
          <a:p>
            <a:r>
              <a:rPr lang="ru-RU" b="1" dirty="0" smtClean="0">
                <a:solidFill>
                  <a:srgbClr val="C00000"/>
                </a:solidFill>
                <a:latin typeface="Times New Roman" panose="02020603050405020304" pitchFamily="18" charset="0"/>
                <a:cs typeface="Times New Roman" panose="02020603050405020304" pitchFamily="18" charset="0"/>
              </a:rPr>
              <a:t>2.М.Хакимжанова </a:t>
            </a:r>
            <a:r>
              <a:rPr lang="ru-RU" b="1" dirty="0" err="1">
                <a:solidFill>
                  <a:srgbClr val="C00000"/>
                </a:solidFill>
                <a:latin typeface="Times New Roman" panose="02020603050405020304" pitchFamily="18" charset="0"/>
                <a:cs typeface="Times New Roman" panose="02020603050405020304" pitchFamily="18" charset="0"/>
              </a:rPr>
              <a:t>оқуларынан</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қалалық</a:t>
            </a:r>
            <a:r>
              <a:rPr lang="ru-RU" b="1" dirty="0">
                <a:solidFill>
                  <a:srgbClr val="C00000"/>
                </a:solidFill>
                <a:latin typeface="Times New Roman" panose="02020603050405020304" pitchFamily="18" charset="0"/>
                <a:cs typeface="Times New Roman" panose="02020603050405020304" pitchFamily="18" charset="0"/>
              </a:rPr>
              <a:t> </a:t>
            </a:r>
            <a:r>
              <a:rPr lang="ru-RU" b="1" dirty="0" err="1">
                <a:solidFill>
                  <a:srgbClr val="C00000"/>
                </a:solidFill>
                <a:latin typeface="Times New Roman" panose="02020603050405020304" pitchFamily="18" charset="0"/>
                <a:cs typeface="Times New Roman" panose="02020603050405020304" pitchFamily="18" charset="0"/>
              </a:rPr>
              <a:t>кезеңі</a:t>
            </a:r>
            <a:endParaRPr lang="ru-RU" b="1" dirty="0">
              <a:solidFill>
                <a:srgbClr val="C00000"/>
              </a:solidFill>
              <a:latin typeface="Times New Roman" panose="02020603050405020304" pitchFamily="18" charset="0"/>
              <a:cs typeface="Times New Roman" panose="02020603050405020304" pitchFamily="18" charset="0"/>
            </a:endParaRPr>
          </a:p>
          <a:p>
            <a:r>
              <a:rPr lang="kk-KZ" b="1" dirty="0" smtClean="0">
                <a:latin typeface="Times New Roman" panose="02020603050405020304" pitchFamily="18" charset="0"/>
                <a:cs typeface="Times New Roman" panose="02020603050405020304" pitchFamily="18" charset="0"/>
              </a:rPr>
              <a:t>1.Торғайбай </a:t>
            </a:r>
            <a:r>
              <a:rPr lang="kk-KZ" b="1" dirty="0">
                <a:latin typeface="Times New Roman" panose="02020603050405020304" pitchFamily="18" charset="0"/>
                <a:cs typeface="Times New Roman" panose="02020603050405020304" pitchFamily="18" charset="0"/>
              </a:rPr>
              <a:t>Айтмұхамед -3орын</a:t>
            </a:r>
            <a:endParaRPr lang="ru-RU" b="1" dirty="0">
              <a:latin typeface="Times New Roman" pitchFamily="18" charset="0"/>
              <a:cs typeface="Times New Roman" pitchFamily="18" charset="0"/>
            </a:endParaRPr>
          </a:p>
          <a:p>
            <a:endParaRPr lang="kk-KZ" b="1" dirty="0" smtClean="0">
              <a:latin typeface="Times New Roman" panose="02020603050405020304" pitchFamily="18" charset="0"/>
              <a:cs typeface="Times New Roman" panose="02020603050405020304" pitchFamily="18" charset="0"/>
            </a:endParaRPr>
          </a:p>
          <a:p>
            <a:r>
              <a:rPr lang="kk-KZ" b="1" dirty="0">
                <a:solidFill>
                  <a:srgbClr val="C00000"/>
                </a:solidFill>
                <a:latin typeface="Times New Roman" panose="02020603050405020304" pitchFamily="18" charset="0"/>
                <a:cs typeface="Times New Roman" panose="02020603050405020304" pitchFamily="18" charset="0"/>
              </a:rPr>
              <a:t>3. «Жарқын болашақ» қазақ тілі бойынша  қалалық олимпиадасынан «Бейнелеушілер</a:t>
            </a:r>
            <a:r>
              <a:rPr lang="kk-KZ" b="1" dirty="0" smtClean="0">
                <a:solidFill>
                  <a:srgbClr val="C00000"/>
                </a:solidFill>
                <a:latin typeface="Times New Roman" panose="02020603050405020304" pitchFamily="18" charset="0"/>
                <a:cs typeface="Times New Roman" panose="02020603050405020304" pitchFamily="18" charset="0"/>
              </a:rPr>
              <a:t>», </a:t>
            </a:r>
            <a:r>
              <a:rPr lang="kk-KZ" b="1" dirty="0">
                <a:solidFill>
                  <a:srgbClr val="C00000"/>
                </a:solidFill>
                <a:latin typeface="Times New Roman" panose="02020603050405020304" pitchFamily="18" charset="0"/>
                <a:cs typeface="Times New Roman" panose="02020603050405020304" pitchFamily="18" charset="0"/>
              </a:rPr>
              <a:t>«Білгірлер бәйгесі» </a:t>
            </a:r>
            <a:r>
              <a:rPr lang="kk-KZ" b="1" dirty="0" smtClean="0">
                <a:solidFill>
                  <a:srgbClr val="C00000"/>
                </a:solidFill>
                <a:latin typeface="Times New Roman" panose="02020603050405020304" pitchFamily="18" charset="0"/>
                <a:cs typeface="Times New Roman" panose="02020603050405020304" pitchFamily="18" charset="0"/>
              </a:rPr>
              <a:t> </a:t>
            </a:r>
            <a:r>
              <a:rPr lang="kk-KZ" b="1" dirty="0">
                <a:solidFill>
                  <a:srgbClr val="C00000"/>
                </a:solidFill>
                <a:latin typeface="Times New Roman" panose="02020603050405020304" pitchFamily="18" charset="0"/>
                <a:cs typeface="Times New Roman" panose="02020603050405020304" pitchFamily="18" charset="0"/>
              </a:rPr>
              <a:t>номинациясы </a:t>
            </a:r>
            <a:r>
              <a:rPr lang="kk-KZ" b="1" dirty="0" smtClean="0">
                <a:solidFill>
                  <a:srgbClr val="C00000"/>
                </a:solidFill>
                <a:latin typeface="Times New Roman" panose="02020603050405020304" pitchFamily="18" charset="0"/>
                <a:cs typeface="Times New Roman" panose="02020603050405020304" pitchFamily="18" charset="0"/>
              </a:rPr>
              <a:t>бойынша(облыс)</a:t>
            </a:r>
            <a:endParaRPr lang="ru-RU" sz="1400" dirty="0" smtClean="0">
              <a:solidFill>
                <a:srgbClr val="C00000"/>
              </a:solidFill>
              <a:latin typeface="Times New Roman" pitchFamily="18" charset="0"/>
              <a:cs typeface="Times New Roman" pitchFamily="18" charset="0"/>
            </a:endParaRPr>
          </a:p>
          <a:p>
            <a:pPr marL="457200" indent="-457200" eaLnBrk="1" fontAlgn="auto" hangingPunct="1">
              <a:spcBef>
                <a:spcPts val="0"/>
              </a:spcBef>
              <a:spcAft>
                <a:spcPts val="0"/>
              </a:spcAft>
              <a:defRPr/>
            </a:pPr>
            <a:endParaRPr lang="ru-RU" sz="1400" dirty="0">
              <a:solidFill>
                <a:srgbClr val="C00000"/>
              </a:solidFill>
              <a:latin typeface="Times New Roman" pitchFamily="18" charset="0"/>
              <a:cs typeface="Times New Roman" pitchFamily="18" charset="0"/>
            </a:endParaRPr>
          </a:p>
          <a:p>
            <a:pPr marL="457200" indent="-457200">
              <a:defRPr/>
            </a:pPr>
            <a:r>
              <a:rPr lang="ru-RU" b="1" dirty="0">
                <a:latin typeface="Times New Roman" pitchFamily="18" charset="0"/>
                <a:cs typeface="Times New Roman" pitchFamily="18" charset="0"/>
              </a:rPr>
              <a:t>1.Кали Тимур 3-орын</a:t>
            </a:r>
          </a:p>
          <a:p>
            <a:pPr marL="457200" indent="-457200">
              <a:defRPr/>
            </a:pPr>
            <a:r>
              <a:rPr lang="ru-RU" b="1" dirty="0" smtClean="0">
                <a:latin typeface="Times New Roman" pitchFamily="18" charset="0"/>
                <a:cs typeface="Times New Roman" pitchFamily="18" charset="0"/>
              </a:rPr>
              <a:t>2</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Ақылбай</a:t>
            </a:r>
            <a:r>
              <a:rPr lang="ru-RU" b="1" dirty="0">
                <a:latin typeface="Times New Roman" pitchFamily="18" charset="0"/>
                <a:cs typeface="Times New Roman" pitchFamily="18" charset="0"/>
              </a:rPr>
              <a:t> Мансур 3-орын</a:t>
            </a:r>
          </a:p>
          <a:p>
            <a:pPr marL="457200" indent="-457200" eaLnBrk="1" fontAlgn="auto" hangingPunct="1">
              <a:spcBef>
                <a:spcPts val="0"/>
              </a:spcBef>
              <a:spcAft>
                <a:spcPts val="0"/>
              </a:spcAft>
              <a:defRPr/>
            </a:pPr>
            <a:endParaRPr lang="ru-RU" b="1" dirty="0">
              <a:latin typeface="Times New Roman" pitchFamily="18" charset="0"/>
              <a:cs typeface="Times New Roman" pitchFamily="18" charset="0"/>
            </a:endParaRPr>
          </a:p>
          <a:p>
            <a:pPr marL="457200" indent="-457200" eaLnBrk="1" fontAlgn="auto" hangingPunct="1">
              <a:spcBef>
                <a:spcPts val="0"/>
              </a:spcBef>
              <a:spcAft>
                <a:spcPts val="0"/>
              </a:spcAft>
              <a:defRPr/>
            </a:pPr>
            <a:endParaRPr lang="ru-RU" b="1" dirty="0">
              <a:latin typeface="Times New Roman" pitchFamily="18" charset="0"/>
              <a:cs typeface="Times New Roman" pitchFamily="18" charset="0"/>
            </a:endParaRPr>
          </a:p>
          <a:p>
            <a:pPr eaLnBrk="1" fontAlgn="auto" hangingPunct="1">
              <a:spcBef>
                <a:spcPts val="0"/>
              </a:spcBef>
              <a:spcAft>
                <a:spcPts val="0"/>
              </a:spcAft>
              <a:defRPr/>
            </a:pP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4029374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kk-KZ" b="1" dirty="0">
                <a:solidFill>
                  <a:srgbClr val="C00000"/>
                </a:solidFill>
                <a:latin typeface="Times New Roman" panose="02020603050405020304" pitchFamily="18" charset="0"/>
                <a:cs typeface="Times New Roman" panose="02020603050405020304" pitchFamily="18" charset="0"/>
              </a:rPr>
              <a:t>Мақсаты:</a:t>
            </a:r>
            <a:endParaRPr lang="ru-RU" b="1" dirty="0">
              <a:solidFill>
                <a:srgbClr val="C00000"/>
              </a:solidFill>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1. Оқушылармен сыныпта және сыныптан тыс жұмыстар жүргізе отырып, білім, білік дағдыларының қалыптасуын дамыту, жетілдіру.</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2. Оқушылар шығармашылықтарын шыңдау, логикалық ойлау қабілеттерін дамыту, өз беттерімен жұмыс істеуге баулу, үйрету.</a:t>
            </a:r>
            <a:endParaRPr lang="ru-RU" b="1" dirty="0">
              <a:latin typeface="Times New Roman" panose="02020603050405020304" pitchFamily="18" charset="0"/>
              <a:cs typeface="Times New Roman" panose="02020603050405020304" pitchFamily="18" charset="0"/>
            </a:endParaRPr>
          </a:p>
          <a:p>
            <a:r>
              <a:rPr lang="kk-KZ" b="1" dirty="0">
                <a:latin typeface="Times New Roman" panose="02020603050405020304" pitchFamily="18" charset="0"/>
                <a:cs typeface="Times New Roman" panose="02020603050405020304" pitchFamily="18" charset="0"/>
              </a:rPr>
              <a:t>3. Оқушыларды ұлттық құндылықтарды құрметтеуге тәрбиелеу, ұлттық құндылықтар - біздің тіршілігіміз,</a:t>
            </a:r>
            <a:br>
              <a:rPr lang="kk-KZ" b="1" dirty="0">
                <a:latin typeface="Times New Roman" panose="02020603050405020304" pitchFamily="18" charset="0"/>
                <a:cs typeface="Times New Roman" panose="02020603050405020304" pitchFamily="18" charset="0"/>
              </a:rPr>
            </a:br>
            <a:r>
              <a:rPr lang="kk-KZ" b="1" dirty="0">
                <a:latin typeface="Times New Roman" panose="02020603050405020304" pitchFamily="18" charset="0"/>
                <a:cs typeface="Times New Roman" panose="02020603050405020304" pitchFamily="18" charset="0"/>
              </a:rPr>
              <a:t>бабаларымыздан қалған асыл мұра екенін түсіндіре отырып,  елін, жерін сүюге баулу, патриоттық сезімдерін ояту.Рухани адамгершілік және эстетикалық тәрбие беру.</a:t>
            </a:r>
            <a:endParaRPr lang="ru-RU" b="1" dirty="0">
              <a:latin typeface="Times New Roman" panose="02020603050405020304" pitchFamily="18" charset="0"/>
              <a:cs typeface="Times New Roman" panose="02020603050405020304" pitchFamily="18" charset="0"/>
            </a:endParaRPr>
          </a:p>
          <a:p>
            <a:endParaRPr lang="ru-RU" dirty="0"/>
          </a:p>
        </p:txBody>
      </p:sp>
      <p:sp>
        <p:nvSpPr>
          <p:cNvPr id="6" name="Прямоугольник 5"/>
          <p:cNvSpPr/>
          <p:nvPr/>
        </p:nvSpPr>
        <p:spPr>
          <a:xfrm>
            <a:off x="2923505" y="648146"/>
            <a:ext cx="7237926" cy="1224951"/>
          </a:xfrm>
          <a:prstGeom prst="rect">
            <a:avLst/>
          </a:prstGeom>
        </p:spPr>
        <p:txBody>
          <a:bodyPr wrap="square">
            <a:spAutoFit/>
          </a:bodyPr>
          <a:lstStyle/>
          <a:p>
            <a:pPr algn="ctr">
              <a:lnSpc>
                <a:spcPct val="115000"/>
              </a:lnSpc>
              <a:spcAft>
                <a:spcPts val="0"/>
              </a:spcAft>
            </a:pPr>
            <a:r>
              <a:rPr lang="kk-KZ"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2023-2024 оқу жылы, наурыздың 11-і мен 20-сы аралығында </a:t>
            </a:r>
            <a:r>
              <a:rPr lang="kk-KZ"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өткізілген </a:t>
            </a:r>
            <a:endParaRPr lang="ru-RU"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kk-KZ"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«Тілім менің –қазынам,қасиетім» атты  апталығының жоспары</a:t>
            </a:r>
            <a:endParaRPr lang="ru-RU"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218940" y="207911"/>
            <a:ext cx="2539139" cy="1665186"/>
          </a:xfrm>
          <a:prstGeom prst="rect">
            <a:avLst/>
          </a:prstGeom>
        </p:spPr>
      </p:pic>
    </p:spTree>
    <p:extLst>
      <p:ext uri="{BB962C8B-B14F-4D97-AF65-F5344CB8AC3E}">
        <p14:creationId xmlns:p14="http://schemas.microsoft.com/office/powerpoint/2010/main" val="226362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99220665"/>
              </p:ext>
            </p:extLst>
          </p:nvPr>
        </p:nvGraphicFramePr>
        <p:xfrm>
          <a:off x="496388" y="475442"/>
          <a:ext cx="9235440" cy="5939337"/>
        </p:xfrm>
        <a:graphic>
          <a:graphicData uri="http://schemas.openxmlformats.org/drawingml/2006/table">
            <a:tbl>
              <a:tblPr firstRow="1" firstCol="1" bandRow="1"/>
              <a:tblGrid>
                <a:gridCol w="334017"/>
                <a:gridCol w="1976266"/>
                <a:gridCol w="1721958"/>
                <a:gridCol w="1255727"/>
                <a:gridCol w="3947472"/>
              </a:tblGrid>
              <a:tr h="284785">
                <a:tc>
                  <a:txBody>
                    <a:bodyPr/>
                    <a:lstStyle/>
                    <a:p>
                      <a:pPr>
                        <a:lnSpc>
                          <a:spcPct val="115000"/>
                        </a:lnSpc>
                        <a:spcAft>
                          <a:spcPts val="1000"/>
                        </a:spcAft>
                      </a:pPr>
                      <a:r>
                        <a:rPr lang="kk-KZ"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Шараның тақырыбы</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Шараның түрі</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Мерзімі</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Жауаптылар</a:t>
                      </a:r>
                      <a:endParaRPr lang="ru-RU"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368">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Апталықтың ашылуы</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«Сұрақ жәрменкесі»</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11.03.2024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Бірлестік мүшелері</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Какимжанова Арайлым Айбековна</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689">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«Бейнелеушілер» сайысы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«Менің сүйікті кейіпкерім» сурет салу.(Комикс сайысы)</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12.03.2024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Шарипова Кульжаш Кожбановна ,Какимжанова Арайлым Айбековна</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93">
                <a:tc>
                  <a:txBody>
                    <a:bodyPr/>
                    <a:lstStyle/>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«Сөз шеберлері»</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Times New Roman" panose="02020603050405020304" pitchFamily="18" charset="0"/>
                          <a:ea typeface="Times New Roman" panose="02020603050405020304" pitchFamily="18" charset="0"/>
                          <a:cs typeface="Times New Roman" panose="02020603050405020304" pitchFamily="18" charset="0"/>
                        </a:rPr>
                        <a:t>«Сөз шебері» зияткерлік ойын</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13.03.2024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Шүкей Гауһар Нұрланқызы</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689">
                <a:tc>
                  <a:txBody>
                    <a:bodyPr/>
                    <a:lstStyle/>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«Ахмет Байтұрсынұлы  мысал өлеңдерінің тәрбиелік мәні»</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Дөңгелек стол</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14.03.2024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Шарипова Кульжаш Кожбановна ,Какимжанова Арайлым Айбековна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368">
                <a:tc>
                  <a:txBody>
                    <a:bodyPr/>
                    <a:lstStyle/>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«Қажымұқан»әңгімесі.</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Қар күреген бала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Ашық сабақ</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Бейсенбі 12.03.2024</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Казиева Айгуль Айткожиновна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264">
                <a:tc>
                  <a:txBody>
                    <a:bodyPr/>
                    <a:lstStyle/>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Т.Айбергенов. «Сағыныш» өлеңі</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Ашық сабақ</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kk-KZ"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Жұма 15.03.2024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Шүкей Гауһар </a:t>
                      </a:r>
                      <a:r>
                        <a:rPr lang="kk-KZ" sz="1400" b="1" dirty="0" smtClean="0">
                          <a:effectLst/>
                          <a:latin typeface="Times New Roman" panose="02020603050405020304" pitchFamily="18" charset="0"/>
                          <a:ea typeface="Times New Roman" panose="02020603050405020304" pitchFamily="18" charset="0"/>
                          <a:cs typeface="Times New Roman" panose="02020603050405020304" pitchFamily="18" charset="0"/>
                        </a:rPr>
                        <a:t>Нұрланқызы</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689">
                <a:tc>
                  <a:txBody>
                    <a:bodyPr/>
                    <a:lstStyle/>
                    <a:p>
                      <a:pPr>
                        <a:lnSpc>
                          <a:spcPct val="115000"/>
                        </a:lnSpc>
                        <a:spcAft>
                          <a:spcPts val="0"/>
                        </a:spcAft>
                      </a:pPr>
                      <a:r>
                        <a:rPr lang="kk-KZ" sz="1400" i="1">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«Қазақтың ұлттық ойындары»</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Ашық сабақ</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Бейсенбі</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18.03.2024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6 «Ә» сынып</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Какимжанова Арайлым Айбековна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93">
                <a:tc>
                  <a:txBody>
                    <a:bodyPr/>
                    <a:lstStyle/>
                    <a:p>
                      <a:pPr>
                        <a:lnSpc>
                          <a:spcPct val="115000"/>
                        </a:lnSpc>
                        <a:spcAft>
                          <a:spcPts val="1000"/>
                        </a:spcAft>
                      </a:pPr>
                      <a:r>
                        <a:rPr lang="kk-KZ" sz="1400" i="1">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Апталықтың жабылуы</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«Әнші бұлбұлдар»</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a:effectLst/>
                          <a:latin typeface="Times New Roman" panose="02020603050405020304" pitchFamily="18" charset="0"/>
                          <a:ea typeface="Times New Roman" panose="02020603050405020304" pitchFamily="18" charset="0"/>
                          <a:cs typeface="Times New Roman" panose="02020603050405020304" pitchFamily="18" charset="0"/>
                        </a:rPr>
                        <a:t>Сейсенбі 19.03.2024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kk-KZ" sz="1400" b="1" dirty="0">
                          <a:effectLst/>
                          <a:latin typeface="Times New Roman" panose="02020603050405020304" pitchFamily="18" charset="0"/>
                          <a:ea typeface="Times New Roman" panose="02020603050405020304" pitchFamily="18" charset="0"/>
                          <a:cs typeface="Times New Roman" panose="02020603050405020304" pitchFamily="18" charset="0"/>
                        </a:rPr>
                        <a:t>5-10-сыныптар</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771" marR="537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07758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400" b="1" dirty="0" smtClean="0">
                <a:solidFill>
                  <a:srgbClr val="C00000"/>
                </a:solidFill>
                <a:latin typeface="Times New Roman" panose="02020603050405020304" pitchFamily="18" charset="0"/>
                <a:cs typeface="Times New Roman" panose="02020603050405020304" pitchFamily="18" charset="0"/>
              </a:rPr>
              <a:t>Қазақ тілі апталығының ашылуы:</a:t>
            </a:r>
            <a:endParaRPr lang="ru-RU" sz="2400" b="1" dirty="0">
              <a:solidFill>
                <a:srgbClr val="C0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849085" y="2690949"/>
            <a:ext cx="9862457" cy="3814354"/>
          </a:xfrm>
          <a:prstGeom prst="rect">
            <a:avLst/>
          </a:prstGeom>
        </p:spPr>
      </p:pic>
      <p:sp>
        <p:nvSpPr>
          <p:cNvPr id="8" name="Прямоугольник 7"/>
          <p:cNvSpPr/>
          <p:nvPr/>
        </p:nvSpPr>
        <p:spPr>
          <a:xfrm>
            <a:off x="677334" y="984248"/>
            <a:ext cx="9629260" cy="1477328"/>
          </a:xfrm>
          <a:prstGeom prst="rect">
            <a:avLst/>
          </a:prstGeom>
        </p:spPr>
        <p:txBody>
          <a:bodyPr wrap="square">
            <a:spAutoFit/>
          </a:bodyPr>
          <a:lstStyle/>
          <a:p>
            <a:r>
              <a:rPr lang="ru-RU" dirty="0" err="1">
                <a:latin typeface="Times New Roman" panose="02020603050405020304" pitchFamily="18" charset="0"/>
                <a:cs typeface="Times New Roman" panose="02020603050405020304" pitchFamily="18" charset="0"/>
              </a:rPr>
              <a:t>Оқушылар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майлы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бауырсақ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тәтті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тәтті</a:t>
            </a:r>
            <a:r>
              <a:rPr lang="ru-RU" dirty="0">
                <a:latin typeface="Times New Roman" panose="02020603050405020304" pitchFamily="18" charset="0"/>
                <a:cs typeface="Times New Roman" panose="02020603050405020304" pitchFamily="18" charset="0"/>
              </a:rPr>
              <a:t> айран, қатты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кәмпиттер</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Бірінші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күні</a:t>
            </a:r>
            <a:r>
              <a:rPr lang="ru-RU" dirty="0">
                <a:latin typeface="Times New Roman" panose="02020603050405020304" pitchFamily="18" charset="0"/>
                <a:cs typeface="Times New Roman" panose="02020603050405020304" pitchFamily="18" charset="0"/>
              </a:rPr>
              <a:t> 11.03.2024 </a:t>
            </a:r>
            <a:r>
              <a:rPr lang="ru-RU" dirty="0" err="1">
                <a:latin typeface="Times New Roman" panose="02020603050405020304" pitchFamily="18" charset="0"/>
                <a:cs typeface="Times New Roman" panose="02020603050405020304" pitchFamily="18" charset="0"/>
              </a:rPr>
              <a:t>апталықтың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ашылуында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жәрмеңкесі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өтті.Оқушылар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майлы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бауырсақ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тәтті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тәтті</a:t>
            </a:r>
            <a:r>
              <a:rPr lang="ru-RU" dirty="0">
                <a:latin typeface="Times New Roman" panose="02020603050405020304" pitchFamily="18" charset="0"/>
                <a:cs typeface="Times New Roman" panose="02020603050405020304" pitchFamily="18" charset="0"/>
              </a:rPr>
              <a:t> айран, қатты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беріп</a:t>
            </a:r>
            <a:r>
              <a:rPr lang="ru-RU" dirty="0">
                <a:latin typeface="Times New Roman" panose="02020603050405020304" pitchFamily="18" charset="0"/>
                <a:cs typeface="Times New Roman" panose="02020603050405020304" pitchFamily="18" charset="0"/>
              </a:rPr>
              <a:t> қатты </a:t>
            </a:r>
            <a:r>
              <a:rPr lang="ru-RU" dirty="0" err="1">
                <a:latin typeface="Times New Roman" panose="02020603050405020304" pitchFamily="18" charset="0"/>
                <a:cs typeface="Times New Roman" panose="02020603050405020304" pitchFamily="18" charset="0"/>
              </a:rPr>
              <a:t>кәмпиттер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Жауаптылар:Бірлестік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мүшелері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Какимжанова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Арайлым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Айбековна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833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58106" cy="788126"/>
          </a:xfrm>
        </p:spPr>
        <p:txBody>
          <a:bodyPr>
            <a:noAutofit/>
          </a:bodyPr>
          <a:lstStyle/>
          <a:p>
            <a:r>
              <a:rPr lang="kk-KZ" sz="2400" b="1" dirty="0">
                <a:solidFill>
                  <a:srgbClr val="C00000"/>
                </a:solidFill>
                <a:latin typeface="Times New Roman" panose="02020603050405020304" pitchFamily="18" charset="0"/>
                <a:cs typeface="Times New Roman" panose="02020603050405020304" pitchFamily="18" charset="0"/>
              </a:rPr>
              <a:t>«Бейнелеушілер» сайысы </a:t>
            </a:r>
            <a:r>
              <a:rPr lang="kk-KZ" sz="2400" b="1" dirty="0" smtClean="0">
                <a:solidFill>
                  <a:srgbClr val="C00000"/>
                </a:solidFill>
                <a:latin typeface="Times New Roman" panose="02020603050405020304" pitchFamily="18" charset="0"/>
                <a:cs typeface="Times New Roman" panose="02020603050405020304" pitchFamily="18" charset="0"/>
              </a:rPr>
              <a:t>«</a:t>
            </a:r>
            <a:r>
              <a:rPr lang="kk-KZ" sz="2400" b="1" dirty="0">
                <a:solidFill>
                  <a:srgbClr val="C00000"/>
                </a:solidFill>
                <a:latin typeface="Times New Roman" panose="02020603050405020304" pitchFamily="18" charset="0"/>
                <a:cs typeface="Times New Roman" panose="02020603050405020304" pitchFamily="18" charset="0"/>
              </a:rPr>
              <a:t>Менің сүйікті кейіпкерім» сурет </a:t>
            </a:r>
            <a:r>
              <a:rPr lang="kk-KZ" sz="2400" b="1" dirty="0" smtClean="0">
                <a:solidFill>
                  <a:srgbClr val="C00000"/>
                </a:solidFill>
                <a:latin typeface="Times New Roman" panose="02020603050405020304" pitchFamily="18" charset="0"/>
                <a:cs typeface="Times New Roman" panose="02020603050405020304" pitchFamily="18" charset="0"/>
              </a:rPr>
              <a:t>салу(Комикс </a:t>
            </a:r>
            <a:r>
              <a:rPr lang="kk-KZ" sz="2400" b="1" dirty="0">
                <a:solidFill>
                  <a:srgbClr val="C00000"/>
                </a:solidFill>
                <a:latin typeface="Times New Roman" panose="02020603050405020304" pitchFamily="18" charset="0"/>
                <a:cs typeface="Times New Roman" panose="02020603050405020304" pitchFamily="18" charset="0"/>
              </a:rPr>
              <a:t>сайысы</a:t>
            </a:r>
            <a:r>
              <a:rPr lang="kk-KZ" sz="2400" b="1" dirty="0" smtClean="0">
                <a:solidFill>
                  <a:srgbClr val="C00000"/>
                </a:solidFill>
                <a:latin typeface="Times New Roman" panose="02020603050405020304" pitchFamily="18" charset="0"/>
                <a:cs typeface="Times New Roman" panose="02020603050405020304" pitchFamily="18" charset="0"/>
              </a:rPr>
              <a:t>)</a:t>
            </a:r>
            <a:br>
              <a:rPr lang="kk-KZ" sz="2400" b="1" dirty="0" smtClean="0">
                <a:solidFill>
                  <a:srgbClr val="C00000"/>
                </a:solidFill>
                <a:latin typeface="Times New Roman" panose="02020603050405020304" pitchFamily="18" charset="0"/>
                <a:cs typeface="Times New Roman" panose="02020603050405020304" pitchFamily="18" charset="0"/>
              </a:rPr>
            </a:br>
            <a:endParaRPr lang="ru-RU" sz="2400" b="1" dirty="0">
              <a:solidFill>
                <a:srgbClr val="C0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63381" y="1397726"/>
            <a:ext cx="2660124" cy="2875051"/>
          </a:xfrm>
          <a:prstGeom prst="rect">
            <a:avLst/>
          </a:prstGeom>
        </p:spPr>
      </p:pic>
      <p:pic>
        <p:nvPicPr>
          <p:cNvPr id="5" name="Рисунок 4"/>
          <p:cNvPicPr>
            <a:picLocks noChangeAspect="1"/>
          </p:cNvPicPr>
          <p:nvPr/>
        </p:nvPicPr>
        <p:blipFill>
          <a:blip r:embed="rId3"/>
          <a:stretch>
            <a:fillRect/>
          </a:stretch>
        </p:blipFill>
        <p:spPr>
          <a:xfrm>
            <a:off x="3751297" y="1397726"/>
            <a:ext cx="2910625" cy="2694746"/>
          </a:xfrm>
          <a:prstGeom prst="rect">
            <a:avLst/>
          </a:prstGeom>
        </p:spPr>
      </p:pic>
      <p:pic>
        <p:nvPicPr>
          <p:cNvPr id="6" name="Рисунок 5"/>
          <p:cNvPicPr>
            <a:picLocks noChangeAspect="1"/>
          </p:cNvPicPr>
          <p:nvPr/>
        </p:nvPicPr>
        <p:blipFill>
          <a:blip r:embed="rId4"/>
          <a:stretch>
            <a:fillRect/>
          </a:stretch>
        </p:blipFill>
        <p:spPr>
          <a:xfrm>
            <a:off x="6912950" y="1413388"/>
            <a:ext cx="3236890" cy="2694746"/>
          </a:xfrm>
          <a:prstGeom prst="rect">
            <a:avLst/>
          </a:prstGeom>
        </p:spPr>
      </p:pic>
      <p:pic>
        <p:nvPicPr>
          <p:cNvPr id="7" name="Рисунок 6"/>
          <p:cNvPicPr>
            <a:picLocks noChangeAspect="1"/>
          </p:cNvPicPr>
          <p:nvPr/>
        </p:nvPicPr>
        <p:blipFill>
          <a:blip r:embed="rId5"/>
          <a:stretch>
            <a:fillRect/>
          </a:stretch>
        </p:blipFill>
        <p:spPr>
          <a:xfrm>
            <a:off x="263381" y="4296555"/>
            <a:ext cx="9886459" cy="1528695"/>
          </a:xfrm>
          <a:prstGeom prst="rect">
            <a:avLst/>
          </a:prstGeom>
        </p:spPr>
      </p:pic>
      <p:pic>
        <p:nvPicPr>
          <p:cNvPr id="8" name="Рисунок 7"/>
          <p:cNvPicPr>
            <a:picLocks noChangeAspect="1"/>
          </p:cNvPicPr>
          <p:nvPr/>
        </p:nvPicPr>
        <p:blipFill>
          <a:blip r:embed="rId6"/>
          <a:stretch>
            <a:fillRect/>
          </a:stretch>
        </p:blipFill>
        <p:spPr>
          <a:xfrm>
            <a:off x="3125237" y="3188082"/>
            <a:ext cx="5941526" cy="481835"/>
          </a:xfrm>
          <a:prstGeom prst="rect">
            <a:avLst/>
          </a:prstGeom>
        </p:spPr>
      </p:pic>
      <p:sp>
        <p:nvSpPr>
          <p:cNvPr id="9" name="Прямоугольник 8"/>
          <p:cNvSpPr/>
          <p:nvPr/>
        </p:nvSpPr>
        <p:spPr>
          <a:xfrm>
            <a:off x="77237" y="5825250"/>
            <a:ext cx="6096000" cy="981423"/>
          </a:xfrm>
          <a:prstGeom prst="rect">
            <a:avLst/>
          </a:prstGeom>
        </p:spPr>
        <p:txBody>
          <a:bodyPr>
            <a:spAutoFit/>
          </a:bodyPr>
          <a:lstStyle/>
          <a:p>
            <a:pPr>
              <a:lnSpc>
                <a:spcPct val="107000"/>
              </a:lnSpc>
              <a:spcAft>
                <a:spcPts val="800"/>
              </a:spcAft>
            </a:pP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Қатысқан оқушылар:Марат Қайнар 5 б ,Дандыбаева Аружан,7 а сыныптан Молдагалиев Мансур,Нысанғали Аружан 6 « сыныптан</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32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 </a:t>
            </a:r>
            <a:r>
              <a:rPr lang="ru-RU" sz="2400" b="1" dirty="0">
                <a:solidFill>
                  <a:srgbClr val="C00000"/>
                </a:solidFill>
                <a:latin typeface="Times New Roman" panose="02020603050405020304" pitchFamily="18" charset="0"/>
                <a:cs typeface="Times New Roman" panose="02020603050405020304" pitchFamily="18" charset="0"/>
              </a:rPr>
              <a:t>«</a:t>
            </a:r>
            <a:r>
              <a:rPr lang="ru-RU" sz="2400" b="1" dirty="0" err="1">
                <a:solidFill>
                  <a:srgbClr val="C00000"/>
                </a:solidFill>
                <a:latin typeface="Times New Roman" panose="02020603050405020304" pitchFamily="18" charset="0"/>
                <a:cs typeface="Times New Roman" panose="02020603050405020304" pitchFamily="18" charset="0"/>
              </a:rPr>
              <a:t>Сөз</a:t>
            </a:r>
            <a:r>
              <a:rPr lang="ru-RU" sz="2400" b="1" dirty="0">
                <a:solidFill>
                  <a:srgbClr val="C00000"/>
                </a:solidFill>
                <a:latin typeface="Times New Roman" panose="020206030504050203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cs typeface="Times New Roman" panose="02020603050405020304" pitchFamily="18" charset="0"/>
              </a:rPr>
              <a:t>шебері</a:t>
            </a:r>
            <a:r>
              <a:rPr lang="ru-RU" sz="2400" b="1" dirty="0">
                <a:solidFill>
                  <a:srgbClr val="C00000"/>
                </a:solidFill>
                <a:latin typeface="Times New Roman" panose="020206030504050203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cs typeface="Times New Roman" panose="02020603050405020304" pitchFamily="18" charset="0"/>
              </a:rPr>
              <a:t>зияткерлік</a:t>
            </a:r>
            <a:r>
              <a:rPr lang="ru-RU" sz="2400" b="1" dirty="0">
                <a:solidFill>
                  <a:srgbClr val="C00000"/>
                </a:solidFill>
                <a:latin typeface="Times New Roman" panose="020206030504050203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cs typeface="Times New Roman" panose="02020603050405020304" pitchFamily="18" charset="0"/>
              </a:rPr>
              <a:t>ойын</a:t>
            </a:r>
            <a:endParaRPr lang="ru-RU" sz="2400" dirty="0">
              <a:solidFill>
                <a:srgbClr val="C0000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496015" y="3547349"/>
            <a:ext cx="2758555" cy="1844742"/>
          </a:xfrm>
          <a:prstGeom prst="rect">
            <a:avLst/>
          </a:prstGeom>
        </p:spPr>
      </p:pic>
      <p:pic>
        <p:nvPicPr>
          <p:cNvPr id="6" name="Рисунок 5"/>
          <p:cNvPicPr>
            <a:picLocks noChangeAspect="1"/>
          </p:cNvPicPr>
          <p:nvPr/>
        </p:nvPicPr>
        <p:blipFill>
          <a:blip r:embed="rId3"/>
          <a:stretch>
            <a:fillRect/>
          </a:stretch>
        </p:blipFill>
        <p:spPr>
          <a:xfrm>
            <a:off x="3847603" y="3547349"/>
            <a:ext cx="2782388" cy="1844742"/>
          </a:xfrm>
          <a:prstGeom prst="rect">
            <a:avLst/>
          </a:prstGeom>
        </p:spPr>
      </p:pic>
      <p:pic>
        <p:nvPicPr>
          <p:cNvPr id="7" name="Рисунок 6"/>
          <p:cNvPicPr>
            <a:picLocks noChangeAspect="1"/>
          </p:cNvPicPr>
          <p:nvPr/>
        </p:nvPicPr>
        <p:blipFill>
          <a:blip r:embed="rId4"/>
          <a:stretch>
            <a:fillRect/>
          </a:stretch>
        </p:blipFill>
        <p:spPr>
          <a:xfrm>
            <a:off x="6896451" y="3547349"/>
            <a:ext cx="2717812" cy="1844742"/>
          </a:xfrm>
          <a:prstGeom prst="rect">
            <a:avLst/>
          </a:prstGeom>
        </p:spPr>
      </p:pic>
      <p:sp>
        <p:nvSpPr>
          <p:cNvPr id="12" name="Прямоугольник 11"/>
          <p:cNvSpPr/>
          <p:nvPr/>
        </p:nvSpPr>
        <p:spPr>
          <a:xfrm>
            <a:off x="496015" y="1245998"/>
            <a:ext cx="9405631" cy="1574149"/>
          </a:xfrm>
          <a:prstGeom prst="rect">
            <a:avLst/>
          </a:prstGeom>
        </p:spPr>
        <p:txBody>
          <a:bodyPr wrap="square">
            <a:spAutoFit/>
          </a:bodyPr>
          <a:lstStyle/>
          <a:p>
            <a:pPr>
              <a:lnSpc>
                <a:spcPct val="107000"/>
              </a:lnSpc>
              <a:spcAft>
                <a:spcPts val="800"/>
              </a:spcAft>
            </a:pP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13.03.2024 </a:t>
            </a:r>
            <a:r>
              <a:rPr lang="kk-KZ" b="1" dirty="0">
                <a:latin typeface="Times New Roman" panose="02020603050405020304" pitchFamily="18" charset="0"/>
                <a:ea typeface="Calibri" panose="020F0502020204030204" pitchFamily="34" charset="0"/>
                <a:cs typeface="Times New Roman" panose="02020603050405020304" pitchFamily="18" charset="0"/>
              </a:rPr>
              <a:t>«Сөз шебері» зияткерлік ойында </a:t>
            </a:r>
            <a:r>
              <a:rPr lang="kk-KZ" dirty="0">
                <a:latin typeface="Times New Roman" panose="02020603050405020304" pitchFamily="18" charset="0"/>
                <a:ea typeface="Calibri" panose="020F0502020204030204" pitchFamily="34" charset="0"/>
                <a:cs typeface="Times New Roman" panose="02020603050405020304" pitchFamily="18" charset="0"/>
              </a:rPr>
              <a:t>8 ә сынып оқушылары қатысты. </a:t>
            </a:r>
            <a:r>
              <a:rPr lang="kk-KZ" dirty="0">
                <a:solidFill>
                  <a:srgbClr val="363636"/>
                </a:solidFill>
                <a:latin typeface="Times New Roman" panose="02020603050405020304" pitchFamily="18" charset="0"/>
                <a:ea typeface="Calibri" panose="020F0502020204030204" pitchFamily="34" charset="0"/>
                <a:cs typeface="Times New Roman" panose="02020603050405020304" pitchFamily="18" charset="0"/>
              </a:rPr>
              <a:t>«Сөз шебері» мақсаты-оқушыларды ойлау еңбегіне дағдыландыру,ізденіске жетелеу,жазбаша көркем тілін дамыту,олардың қабілет дарынына әсер ету,шығармашылық жұмыстарға баулу болды.</a:t>
            </a: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Сөздік қорын молайтуға, өз ойын дұрыс жеткізуге дағдыландыру үшін мазмұны тартымды, тілі көркем фонетикалық жұмбақтар, анаграмма, ұйқасты өлеңдер құру тапсырмалары берілді.</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0031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93640" y="1175657"/>
            <a:ext cx="3111263" cy="3707213"/>
          </a:xfrm>
          <a:prstGeom prst="rect">
            <a:avLst/>
          </a:prstGeom>
        </p:spPr>
      </p:pic>
      <p:pic>
        <p:nvPicPr>
          <p:cNvPr id="7" name="Рисунок 6"/>
          <p:cNvPicPr>
            <a:picLocks noChangeAspect="1"/>
          </p:cNvPicPr>
          <p:nvPr/>
        </p:nvPicPr>
        <p:blipFill>
          <a:blip r:embed="rId3"/>
          <a:stretch>
            <a:fillRect/>
          </a:stretch>
        </p:blipFill>
        <p:spPr>
          <a:xfrm>
            <a:off x="3501161" y="1175657"/>
            <a:ext cx="2786113" cy="3773534"/>
          </a:xfrm>
          <a:prstGeom prst="rect">
            <a:avLst/>
          </a:prstGeom>
        </p:spPr>
      </p:pic>
      <p:pic>
        <p:nvPicPr>
          <p:cNvPr id="8" name="Рисунок 7"/>
          <p:cNvPicPr>
            <a:picLocks noChangeAspect="1"/>
          </p:cNvPicPr>
          <p:nvPr/>
        </p:nvPicPr>
        <p:blipFill>
          <a:blip r:embed="rId4"/>
          <a:stretch>
            <a:fillRect/>
          </a:stretch>
        </p:blipFill>
        <p:spPr>
          <a:xfrm>
            <a:off x="6618860" y="1175656"/>
            <a:ext cx="3005588" cy="3773535"/>
          </a:xfrm>
          <a:prstGeom prst="rect">
            <a:avLst/>
          </a:prstGeom>
        </p:spPr>
      </p:pic>
    </p:spTree>
    <p:extLst>
      <p:ext uri="{BB962C8B-B14F-4D97-AF65-F5344CB8AC3E}">
        <p14:creationId xmlns:p14="http://schemas.microsoft.com/office/powerpoint/2010/main" val="295985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328814" cy="1320800"/>
          </a:xfrm>
        </p:spPr>
        <p:txBody>
          <a:bodyPr>
            <a:no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5-7 </a:t>
            </a:r>
            <a:r>
              <a:rPr lang="ru-RU" sz="2800" b="1" dirty="0" err="1">
                <a:solidFill>
                  <a:srgbClr val="C00000"/>
                </a:solidFill>
                <a:latin typeface="Times New Roman" panose="02020603050405020304" pitchFamily="18" charset="0"/>
                <a:cs typeface="Times New Roman" panose="02020603050405020304" pitchFamily="18" charset="0"/>
              </a:rPr>
              <a:t>сынып</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оқушылары</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арасында</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өткен</a:t>
            </a:r>
            <a:r>
              <a:rPr lang="ru-RU" sz="2800" b="1" dirty="0">
                <a:solidFill>
                  <a:srgbClr val="C00000"/>
                </a:solidFill>
                <a:latin typeface="Times New Roman" panose="02020603050405020304" pitchFamily="18" charset="0"/>
                <a:cs typeface="Times New Roman" panose="02020603050405020304" pitchFamily="18" charset="0"/>
              </a:rPr>
              <a:t>" </a:t>
            </a:r>
            <a:br>
              <a:rPr lang="ru-RU" sz="2800" b="1" dirty="0">
                <a:solidFill>
                  <a:srgbClr val="C00000"/>
                </a:solidFill>
                <a:latin typeface="Times New Roman" panose="02020603050405020304" pitchFamily="18" charset="0"/>
                <a:cs typeface="Times New Roman" panose="02020603050405020304" pitchFamily="18" charset="0"/>
              </a:rPr>
            </a:br>
            <a:r>
              <a:rPr lang="ru-RU" sz="2800" b="1" dirty="0" err="1">
                <a:solidFill>
                  <a:srgbClr val="C00000"/>
                </a:solidFill>
                <a:latin typeface="Times New Roman" panose="02020603050405020304" pitchFamily="18" charset="0"/>
                <a:cs typeface="Times New Roman" panose="02020603050405020304" pitchFamily="18" charset="0"/>
              </a:rPr>
              <a:t>Ахмет</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Байтұрсыновтың</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мысал</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өлеңдерінің</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тәрбиелік</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мәні</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тақырыбындағы</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дөңгелек</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үстел</a:t>
            </a:r>
            <a:r>
              <a:rPr lang="ru-RU" sz="2800" b="1" dirty="0">
                <a:solidFill>
                  <a:srgbClr val="C00000"/>
                </a:solidFill>
                <a:latin typeface="Times New Roman" panose="02020603050405020304" pitchFamily="18" charset="0"/>
                <a:cs typeface="Times New Roman" panose="02020603050405020304" pitchFamily="18" charset="0"/>
              </a:rPr>
              <a:t>.</a:t>
            </a:r>
            <a:endParaRPr lang="ru-RU" sz="2800" dirty="0"/>
          </a:p>
        </p:txBody>
      </p:sp>
      <p:sp>
        <p:nvSpPr>
          <p:cNvPr id="3" name="Объект 2"/>
          <p:cNvSpPr>
            <a:spLocks noGrp="1"/>
          </p:cNvSpPr>
          <p:nvPr>
            <p:ph idx="1"/>
          </p:nvPr>
        </p:nvSpPr>
        <p:spPr>
          <a:xfrm>
            <a:off x="677333" y="2160589"/>
            <a:ext cx="9328815" cy="4501468"/>
          </a:xfrm>
        </p:spPr>
        <p:txBody>
          <a:bodyPr>
            <a:normAutofit fontScale="92500"/>
          </a:bodyPr>
          <a:lstStyle/>
          <a:p>
            <a:pPr>
              <a:lnSpc>
                <a:spcPct val="107000"/>
              </a:lnSpc>
              <a:spcAft>
                <a:spcPts val="800"/>
              </a:spcAft>
            </a:pPr>
            <a:r>
              <a:rPr lang="kk-KZ" sz="2200" dirty="0" smtClean="0">
                <a:solidFill>
                  <a:srgbClr val="363636"/>
                </a:solidFill>
                <a:latin typeface="Times New Roman" panose="02020603050405020304" pitchFamily="18" charset="0"/>
                <a:ea typeface="Calibri" panose="020F0502020204030204" pitchFamily="34" charset="0"/>
                <a:cs typeface="Times New Roman" panose="02020603050405020304" pitchFamily="18" charset="0"/>
              </a:rPr>
              <a:t>Мақсаты: </a:t>
            </a:r>
            <a:r>
              <a:rPr lang="kk-KZ" sz="2200" dirty="0">
                <a:solidFill>
                  <a:srgbClr val="363636"/>
                </a:solidFill>
                <a:latin typeface="Times New Roman" panose="02020603050405020304" pitchFamily="18" charset="0"/>
                <a:ea typeface="Calibri" panose="020F0502020204030204" pitchFamily="34" charset="0"/>
                <a:cs typeface="Times New Roman" panose="02020603050405020304" pitchFamily="18" charset="0"/>
              </a:rPr>
              <a:t>А.Байтұрсынұлы шығармаларының қазақ халқына әкелер тәрбиелік мәні; А.Байтұрсынұлы шығармаларын өскелең жас ұрпаққа насихаттау. Мақсатымызға сай оқылған шығармаларды қайталадық, талдадық. Ақын шығармаларында әртүрлі аңдар, әртүрлі адамдар кейіпінен хабарлар беріп, ишара, тұжырым жасалады. Мысалдарында кісілердің мінезі, өмір ағысы, тағдыр сабағы, заман ағымына қатысты көптеген жайттарды ақын жұмбақтап, тұспалдап жеткізеді. Осылайша, ақынның мысалдарын оқырман жүрегіне жеткізе білу. Жас жеткіншек ұрпақты жалқаулықтан, арсыздықтан тиып, адалдыққа, мейірімділікке тәрбиелеу.</a:t>
            </a:r>
            <a:r>
              <a:rPr lang="kk-KZ"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.Ахмет Байтұрсынұлының өмірі мен шығармашылығынан оқушылар баяндама оқыды.:5 ә сынып оқушысы ФахрединоваЧарос,Нурмагамбетов Нурайдан,5 б сыныптан  Досмухамбетов Мансур, Жұмаш Замира,Сарымсакова Айлана ,Нұржанова Айдана 7 а </a:t>
            </a:r>
            <a:r>
              <a:rPr lang="kk-KZ" sz="2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сынып оқушылары.</a:t>
            </a:r>
            <a:r>
              <a:rPr lang="kk-KZ" sz="2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Жауапты мұғалімдер:Шарипова К.К,Какимжанова А.А</a:t>
            </a:r>
          </a:p>
          <a:p>
            <a:pPr>
              <a:lnSpc>
                <a:spcPct val="107000"/>
              </a:lnSpc>
              <a:spcAft>
                <a:spcPts val="800"/>
              </a:spcAft>
            </a:pP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65529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220037" y="502276"/>
            <a:ext cx="5511262" cy="499915"/>
          </a:xfrm>
          <a:prstGeom prst="rect">
            <a:avLst/>
          </a:prstGeom>
        </p:spPr>
      </p:pic>
      <p:sp>
        <p:nvSpPr>
          <p:cNvPr id="3" name="Объект 2"/>
          <p:cNvSpPr>
            <a:spLocks noGrp="1"/>
          </p:cNvSpPr>
          <p:nvPr>
            <p:ph idx="1"/>
          </p:nvPr>
        </p:nvSpPr>
        <p:spPr/>
        <p:txBody>
          <a:bodyPr/>
          <a:lstStyle/>
          <a:p>
            <a:pPr marL="0" lvl="0" indent="0" algn="ctr" defTabSz="914400">
              <a:spcBef>
                <a:spcPts val="0"/>
              </a:spcBef>
              <a:buClrTx/>
              <a:buSzTx/>
              <a:buNone/>
            </a:pPr>
            <a:r>
              <a:rPr lang="kk-KZ" sz="2400" b="1" dirty="0">
                <a:solidFill>
                  <a:srgbClr val="C00000"/>
                </a:solidFill>
                <a:latin typeface="Times New Roman" panose="02020603050405020304" pitchFamily="18" charset="0"/>
                <a:cs typeface="Times New Roman" panose="02020603050405020304" pitchFamily="18" charset="0"/>
              </a:rPr>
              <a:t>Қазақ тілі мен әдебиеті әдістемелік бірлестігінің тақырыбы.</a:t>
            </a:r>
            <a:endParaRPr lang="ru-RU" sz="2400" dirty="0">
              <a:solidFill>
                <a:srgbClr val="C00000"/>
              </a:solidFill>
              <a:latin typeface="Times New Roman" panose="02020603050405020304" pitchFamily="18" charset="0"/>
              <a:cs typeface="Times New Roman" panose="02020603050405020304" pitchFamily="18" charset="0"/>
            </a:endParaRPr>
          </a:p>
          <a:p>
            <a:pPr marL="0" lvl="0" indent="0" algn="ctr" defTabSz="914400">
              <a:spcBef>
                <a:spcPts val="0"/>
              </a:spcBef>
              <a:buClrTx/>
              <a:buSzTx/>
              <a:buNone/>
            </a:pPr>
            <a:endParaRPr lang="kk-KZ" sz="2400" b="1" dirty="0" smtClean="0">
              <a:solidFill>
                <a:prstClr val="black"/>
              </a:solidFill>
              <a:latin typeface="Times New Roman" panose="02020603050405020304" pitchFamily="18" charset="0"/>
              <a:cs typeface="Times New Roman" panose="02020603050405020304" pitchFamily="18" charset="0"/>
            </a:endParaRPr>
          </a:p>
          <a:p>
            <a:pPr marL="0" lvl="0" indent="0" defTabSz="914400">
              <a:spcBef>
                <a:spcPts val="0"/>
              </a:spcBef>
              <a:buClrTx/>
              <a:buSzTx/>
              <a:buNone/>
            </a:pPr>
            <a:r>
              <a:rPr lang="kk-KZ" sz="2400" b="1" dirty="0" smtClean="0">
                <a:solidFill>
                  <a:prstClr val="black"/>
                </a:solidFill>
                <a:latin typeface="Times New Roman" panose="02020603050405020304" pitchFamily="18" charset="0"/>
                <a:cs typeface="Times New Roman" panose="02020603050405020304" pitchFamily="18" charset="0"/>
              </a:rPr>
              <a:t>«</a:t>
            </a:r>
            <a:r>
              <a:rPr lang="kk-KZ" sz="2400" b="1" dirty="0">
                <a:solidFill>
                  <a:prstClr val="black"/>
                </a:solidFill>
                <a:latin typeface="Times New Roman" panose="02020603050405020304" pitchFamily="18" charset="0"/>
                <a:cs typeface="Times New Roman" panose="02020603050405020304" pitchFamily="18" charset="0"/>
              </a:rPr>
              <a:t>Оқытудың жаңа инновациялық технологияларын енгізу арқылы жеке тұлғаның  құзыреттілігін қалыптастыруға мүмкіндік тудыру және оны  жүзеге асыру»</a:t>
            </a:r>
            <a:endParaRPr lang="ru-RU" sz="2400" b="1" dirty="0">
              <a:solidFill>
                <a:prstClr val="black"/>
              </a:solidFill>
              <a:latin typeface="Times New Roman" panose="02020603050405020304" pitchFamily="18" charset="0"/>
              <a:cs typeface="Times New Roman" panose="02020603050405020304" pitchFamily="18" charset="0"/>
            </a:endParaRPr>
          </a:p>
          <a:p>
            <a:endParaRPr lang="ru-RU" dirty="0"/>
          </a:p>
        </p:txBody>
      </p:sp>
      <p:sp>
        <p:nvSpPr>
          <p:cNvPr id="6" name="Прямоугольник 5"/>
          <p:cNvSpPr/>
          <p:nvPr/>
        </p:nvSpPr>
        <p:spPr>
          <a:xfrm>
            <a:off x="677334" y="1237259"/>
            <a:ext cx="9767432" cy="830997"/>
          </a:xfrm>
          <a:prstGeom prst="rect">
            <a:avLst/>
          </a:prstGeom>
        </p:spPr>
        <p:txBody>
          <a:bodyPr wrap="square">
            <a:spAutoFit/>
          </a:bodyPr>
          <a:lstStyle/>
          <a:p>
            <a:pPr>
              <a:spcBef>
                <a:spcPct val="0"/>
              </a:spcBef>
            </a:pPr>
            <a:r>
              <a:rPr lang="kk-KZ" altLang="x-none" sz="2400" b="1" dirty="0">
                <a:latin typeface="Times New Roman" panose="02020603050405020304" pitchFamily="18" charset="0"/>
                <a:cs typeface="Times New Roman" panose="02020603050405020304" pitchFamily="18" charset="0"/>
              </a:rPr>
              <a:t>«Педагогтардың құзыреттілігін жетілдіру орта білім мазмұнын жаңарту жағдайында маңызды фактор болып табылады». </a:t>
            </a:r>
          </a:p>
        </p:txBody>
      </p:sp>
    </p:spTree>
    <p:extLst>
      <p:ext uri="{BB962C8B-B14F-4D97-AF65-F5344CB8AC3E}">
        <p14:creationId xmlns:p14="http://schemas.microsoft.com/office/powerpoint/2010/main" val="69877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6722075" y="4219430"/>
            <a:ext cx="2320888" cy="2246685"/>
          </a:xfrm>
          <a:prstGeom prst="rect">
            <a:avLst/>
          </a:prstGeom>
        </p:spPr>
      </p:pic>
      <p:pic>
        <p:nvPicPr>
          <p:cNvPr id="5" name="Рисунок 4"/>
          <p:cNvPicPr>
            <a:picLocks noChangeAspect="1"/>
          </p:cNvPicPr>
          <p:nvPr/>
        </p:nvPicPr>
        <p:blipFill>
          <a:blip r:embed="rId3"/>
          <a:stretch>
            <a:fillRect/>
          </a:stretch>
        </p:blipFill>
        <p:spPr>
          <a:xfrm>
            <a:off x="3423881" y="467384"/>
            <a:ext cx="3076833" cy="2326656"/>
          </a:xfrm>
          <a:prstGeom prst="rect">
            <a:avLst/>
          </a:prstGeom>
        </p:spPr>
      </p:pic>
      <p:pic>
        <p:nvPicPr>
          <p:cNvPr id="6" name="Рисунок 5"/>
          <p:cNvPicPr>
            <a:picLocks noChangeAspect="1"/>
          </p:cNvPicPr>
          <p:nvPr/>
        </p:nvPicPr>
        <p:blipFill>
          <a:blip r:embed="rId4"/>
          <a:stretch>
            <a:fillRect/>
          </a:stretch>
        </p:blipFill>
        <p:spPr>
          <a:xfrm>
            <a:off x="7127025" y="467384"/>
            <a:ext cx="2320888" cy="2246685"/>
          </a:xfrm>
          <a:prstGeom prst="rect">
            <a:avLst/>
          </a:prstGeom>
        </p:spPr>
      </p:pic>
      <p:pic>
        <p:nvPicPr>
          <p:cNvPr id="7" name="Рисунок 6"/>
          <p:cNvPicPr>
            <a:picLocks noChangeAspect="1"/>
          </p:cNvPicPr>
          <p:nvPr/>
        </p:nvPicPr>
        <p:blipFill>
          <a:blip r:embed="rId5"/>
          <a:stretch>
            <a:fillRect/>
          </a:stretch>
        </p:blipFill>
        <p:spPr>
          <a:xfrm>
            <a:off x="385241" y="4182611"/>
            <a:ext cx="2320889" cy="2320325"/>
          </a:xfrm>
          <a:prstGeom prst="rect">
            <a:avLst/>
          </a:prstGeom>
        </p:spPr>
      </p:pic>
      <p:pic>
        <p:nvPicPr>
          <p:cNvPr id="8" name="Рисунок 7"/>
          <p:cNvPicPr>
            <a:picLocks noChangeAspect="1"/>
          </p:cNvPicPr>
          <p:nvPr/>
        </p:nvPicPr>
        <p:blipFill>
          <a:blip r:embed="rId6"/>
          <a:stretch>
            <a:fillRect/>
          </a:stretch>
        </p:blipFill>
        <p:spPr>
          <a:xfrm>
            <a:off x="3175686" y="4291076"/>
            <a:ext cx="3076833" cy="2211860"/>
          </a:xfrm>
          <a:prstGeom prst="rect">
            <a:avLst/>
          </a:prstGeom>
        </p:spPr>
      </p:pic>
      <p:pic>
        <p:nvPicPr>
          <p:cNvPr id="10" name="Рисунок 9"/>
          <p:cNvPicPr>
            <a:picLocks noChangeAspect="1"/>
          </p:cNvPicPr>
          <p:nvPr/>
        </p:nvPicPr>
        <p:blipFill>
          <a:blip r:embed="rId7"/>
          <a:stretch>
            <a:fillRect/>
          </a:stretch>
        </p:blipFill>
        <p:spPr>
          <a:xfrm>
            <a:off x="385240" y="467384"/>
            <a:ext cx="2555667" cy="2288212"/>
          </a:xfrm>
          <a:prstGeom prst="rect">
            <a:avLst/>
          </a:prstGeom>
        </p:spPr>
      </p:pic>
    </p:spTree>
    <p:extLst>
      <p:ext uri="{BB962C8B-B14F-4D97-AF65-F5344CB8AC3E}">
        <p14:creationId xmlns:p14="http://schemas.microsoft.com/office/powerpoint/2010/main" val="35708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4819" y="122784"/>
            <a:ext cx="10177902" cy="5807753"/>
          </a:xfrm>
        </p:spPr>
        <p:txBody>
          <a:bodyPr/>
          <a:lstStyle/>
          <a:p>
            <a:r>
              <a:rPr lang="ru-RU" b="1" dirty="0">
                <a:solidFill>
                  <a:srgbClr val="C00000"/>
                </a:solidFill>
              </a:rPr>
              <a:t>12.03.24 </a:t>
            </a:r>
            <a:r>
              <a:rPr lang="ru-RU" b="1" dirty="0" err="1">
                <a:solidFill>
                  <a:srgbClr val="C00000"/>
                </a:solidFill>
              </a:rPr>
              <a:t>күні</a:t>
            </a:r>
            <a:r>
              <a:rPr lang="ru-RU" b="1" dirty="0">
                <a:solidFill>
                  <a:srgbClr val="C00000"/>
                </a:solidFill>
              </a:rPr>
              <a:t> </a:t>
            </a:r>
            <a:r>
              <a:rPr lang="ru-RU" b="1" dirty="0" err="1">
                <a:solidFill>
                  <a:srgbClr val="C00000"/>
                </a:solidFill>
              </a:rPr>
              <a:t>Казиева</a:t>
            </a:r>
            <a:r>
              <a:rPr lang="ru-RU" b="1" dirty="0">
                <a:solidFill>
                  <a:srgbClr val="C00000"/>
                </a:solidFill>
              </a:rPr>
              <a:t> </a:t>
            </a:r>
            <a:r>
              <a:rPr lang="ru-RU" b="1" dirty="0" err="1">
                <a:solidFill>
                  <a:srgbClr val="C00000"/>
                </a:solidFill>
              </a:rPr>
              <a:t>Айгуль</a:t>
            </a:r>
            <a:r>
              <a:rPr lang="ru-RU" b="1" dirty="0">
                <a:solidFill>
                  <a:srgbClr val="C00000"/>
                </a:solidFill>
              </a:rPr>
              <a:t> </a:t>
            </a:r>
            <a:r>
              <a:rPr lang="ru-RU" b="1" dirty="0" err="1">
                <a:solidFill>
                  <a:srgbClr val="C00000"/>
                </a:solidFill>
              </a:rPr>
              <a:t>Айткожиновна</a:t>
            </a:r>
            <a:r>
              <a:rPr lang="ru-RU" b="1" dirty="0">
                <a:solidFill>
                  <a:srgbClr val="C00000"/>
                </a:solidFill>
              </a:rPr>
              <a:t>  «</a:t>
            </a:r>
            <a:r>
              <a:rPr lang="ru-RU" b="1" dirty="0" err="1">
                <a:solidFill>
                  <a:srgbClr val="C00000"/>
                </a:solidFill>
              </a:rPr>
              <a:t>Қажымұқан»әңгімесі</a:t>
            </a:r>
            <a:r>
              <a:rPr lang="ru-RU" b="1" dirty="0">
                <a:solidFill>
                  <a:srgbClr val="C00000"/>
                </a:solidFill>
              </a:rPr>
              <a:t>. </a:t>
            </a:r>
            <a:r>
              <a:rPr lang="ru-RU" b="1" dirty="0" err="1">
                <a:solidFill>
                  <a:srgbClr val="C00000"/>
                </a:solidFill>
              </a:rPr>
              <a:t>Қар</a:t>
            </a:r>
            <a:r>
              <a:rPr lang="ru-RU" b="1" dirty="0">
                <a:solidFill>
                  <a:srgbClr val="C00000"/>
                </a:solidFill>
              </a:rPr>
              <a:t> </a:t>
            </a:r>
            <a:r>
              <a:rPr lang="ru-RU" b="1" dirty="0" err="1">
                <a:solidFill>
                  <a:srgbClr val="C00000"/>
                </a:solidFill>
              </a:rPr>
              <a:t>күреген</a:t>
            </a:r>
            <a:r>
              <a:rPr lang="ru-RU" b="1" dirty="0">
                <a:solidFill>
                  <a:srgbClr val="C00000"/>
                </a:solidFill>
              </a:rPr>
              <a:t> бала </a:t>
            </a:r>
            <a:r>
              <a:rPr lang="ru-RU" b="1" dirty="0" err="1">
                <a:solidFill>
                  <a:srgbClr val="C00000"/>
                </a:solidFill>
              </a:rPr>
              <a:t>тақырыбындағы</a:t>
            </a:r>
            <a:r>
              <a:rPr lang="ru-RU" b="1" dirty="0">
                <a:solidFill>
                  <a:srgbClr val="C00000"/>
                </a:solidFill>
              </a:rPr>
              <a:t> </a:t>
            </a:r>
            <a:r>
              <a:rPr lang="ru-RU" b="1" dirty="0" err="1">
                <a:solidFill>
                  <a:srgbClr val="C00000"/>
                </a:solidFill>
              </a:rPr>
              <a:t>ашық</a:t>
            </a:r>
            <a:r>
              <a:rPr lang="ru-RU" b="1" dirty="0">
                <a:solidFill>
                  <a:srgbClr val="C00000"/>
                </a:solidFill>
              </a:rPr>
              <a:t> </a:t>
            </a:r>
            <a:r>
              <a:rPr lang="ru-RU" b="1" dirty="0" err="1">
                <a:solidFill>
                  <a:srgbClr val="C00000"/>
                </a:solidFill>
              </a:rPr>
              <a:t>сабақ</a:t>
            </a:r>
            <a:r>
              <a:rPr lang="ru-RU" b="1" dirty="0">
                <a:solidFill>
                  <a:srgbClr val="C00000"/>
                </a:solidFill>
              </a:rPr>
              <a:t> </a:t>
            </a:r>
            <a:r>
              <a:rPr lang="ru-RU" b="1" dirty="0" err="1">
                <a:solidFill>
                  <a:srgbClr val="C00000"/>
                </a:solidFill>
              </a:rPr>
              <a:t>өткізді</a:t>
            </a:r>
            <a:r>
              <a:rPr lang="ru-RU" b="1" dirty="0">
                <a:solidFill>
                  <a:srgbClr val="C00000"/>
                </a:solidFill>
              </a:rPr>
              <a:t>. </a:t>
            </a:r>
            <a:endParaRPr lang="ru-RU" b="1" dirty="0" smtClean="0">
              <a:solidFill>
                <a:srgbClr val="C00000"/>
              </a:solidFill>
            </a:endParaRPr>
          </a:p>
          <a:p>
            <a:r>
              <a:rPr lang="ru-RU" dirty="0" err="1" smtClean="0">
                <a:latin typeface="Times New Roman" panose="02020603050405020304" pitchFamily="18" charset="0"/>
                <a:cs typeface="Times New Roman" panose="02020603050405020304" pitchFamily="18" charset="0"/>
              </a:rPr>
              <a:t>Айгуль</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Айткожиновна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барысында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оқушылардың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сақтау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қабілеттері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ескеріліп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қызығушылығын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ояту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байланыстыра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сөздік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молайту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көзделді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Жұмыс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белсенділіктерін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элементтері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қызығушылығын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сақтауын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дамыту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пайдаланылды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өткен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бекіту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Қызығушылығын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барысында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түрлі</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әдіс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тәсілдермен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ойындар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өткізді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қойған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мақсат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болғандықтан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сабақтың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кезеңдері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бірімен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байланысып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жүйелі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қорытындыланып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уақытында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өтті</a:t>
            </a:r>
            <a:r>
              <a:rPr lang="ru-RU" dirty="0">
                <a:latin typeface="Times New Roman" panose="02020603050405020304" pitchFamily="18" charset="0"/>
                <a:cs typeface="Times New Roman" panose="02020603050405020304" pitchFamily="18" charset="0"/>
              </a:rPr>
              <a:t>.</a:t>
            </a:r>
          </a:p>
        </p:txBody>
      </p:sp>
      <p:sp>
        <p:nvSpPr>
          <p:cNvPr id="5" name="Прямоугольник 4"/>
          <p:cNvSpPr/>
          <p:nvPr/>
        </p:nvSpPr>
        <p:spPr>
          <a:xfrm>
            <a:off x="470263" y="2821579"/>
            <a:ext cx="9862458" cy="4110356"/>
          </a:xfrm>
          <a:prstGeom prst="rect">
            <a:avLst/>
          </a:prstGeom>
        </p:spPr>
        <p:txBody>
          <a:bodyPr wrap="square">
            <a:spAutoFit/>
          </a:bodyPr>
          <a:lstStyle/>
          <a:p>
            <a:pPr>
              <a:lnSpc>
                <a:spcPct val="107000"/>
              </a:lnSpc>
              <a:spcBef>
                <a:spcPts val="750"/>
              </a:spcBef>
              <a:spcAft>
                <a:spcPts val="1200"/>
              </a:spcAft>
            </a:pPr>
            <a:r>
              <a:rPr lang="kk-KZ"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kk-KZ"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.03.24 күні Какимжанова Арайлым Айбековна </a:t>
            </a:r>
            <a:r>
              <a:rPr lang="kk-KZ" b="1" kern="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"Қазақ халқының ұлттық киімдері" тақырыбындағы сыныптан тыс сабақ.</a:t>
            </a:r>
            <a:endParaRPr lang="ru-RU"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dirty="0">
                <a:latin typeface="Times New Roman" panose="02020603050405020304" pitchFamily="18" charset="0"/>
                <a:ea typeface="Times New Roman" panose="02020603050405020304" pitchFamily="18" charset="0"/>
                <a:cs typeface="Times New Roman" panose="02020603050405020304" pitchFamily="18" charset="0"/>
              </a:rPr>
              <a:t>Арайлымның сыныптан тыс сабағында оқушылардың ойлау, есте сақтау қабілеттері ескеріліп, сабақтың әр кезеңінде қызығушылығын ояту, байланыстыра сөйлеу, сөздік қорын молайту көзделді. Сабақтың әрбір кезеңдерінен өткен сайын оқушылар тапсырмаларға тез, дұрыс жауап беруге тырысып ұйымшылдыққа тәрбиеленді,  белсенділіктері, қызығушылықтары артты. Сабақ барысында оқушылардың ұлттық құндылықтарды қастерлеуге және намысшылдыққа, ұйымшылдыққа, елін, отбасын сүйуге тәрбиеленді. Үлкенге құрмет кішіге ізет көрсету басшылыққа алынды.Сабағы жақсы өтті.</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a:t>
            </a:r>
            <a:r>
              <a:rPr lang="kk-KZ"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.03.24</a:t>
            </a:r>
            <a:r>
              <a:rPr lang="kk-KZ"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күні апталықтың жабылу рәсімі өтілді.</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0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973549" y="798491"/>
            <a:ext cx="8059611" cy="2268089"/>
          </a:xfrm>
          <a:prstGeom prst="rect">
            <a:avLst/>
          </a:prstGeom>
        </p:spPr>
      </p:pic>
    </p:spTree>
    <p:extLst>
      <p:ext uri="{BB962C8B-B14F-4D97-AF65-F5344CB8AC3E}">
        <p14:creationId xmlns:p14="http://schemas.microsoft.com/office/powerpoint/2010/main" val="474608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1A80BC8-2F2E-32C8-32CD-6938A86BEB1F}"/>
              </a:ext>
            </a:extLst>
          </p:cNvPr>
          <p:cNvSpPr txBox="1">
            <a:spLocks noGrp="1"/>
          </p:cNvSpPr>
          <p:nvPr>
            <p:ph type="title"/>
          </p:nvPr>
        </p:nvSpPr>
        <p:spPr>
          <a:xfrm>
            <a:off x="3562596" y="680851"/>
            <a:ext cx="5521399" cy="1320800"/>
          </a:xfrm>
          <a:prstGeom prst="rect">
            <a:avLst/>
          </a:prstGeom>
        </p:spPr>
        <p:txBody>
          <a:bodyPr anchor="ctr">
            <a:normAutofit/>
          </a:bodyPr>
          <a:lstStyle/>
          <a:p>
            <a:pPr algn="ctr" eaLnBrk="1" fontAlgn="auto" hangingPunct="1">
              <a:spcAft>
                <a:spcPts val="0"/>
              </a:spcAft>
              <a:defRPr/>
            </a:pPr>
            <a:r>
              <a:rPr lang="kk-KZ" sz="2800" b="1" dirty="0" smtClean="0">
                <a:latin typeface="Times New Roman" pitchFamily="18" charset="0"/>
                <a:ea typeface="+mj-ea"/>
                <a:cs typeface="Times New Roman" pitchFamily="18" charset="0"/>
              </a:rPr>
              <a:t>Шамшиина Гульнар Балғақызы</a:t>
            </a:r>
            <a:endParaRPr lang="x-none" sz="2800" b="1" dirty="0">
              <a:latin typeface="Times New Roman" pitchFamily="18" charset="0"/>
              <a:ea typeface="+mj-ea"/>
              <a:cs typeface="Times New Roman" pitchFamily="18"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3520" y="1092530"/>
            <a:ext cx="2381556" cy="3455719"/>
          </a:xfrm>
          <a:prstGeom prst="rect">
            <a:avLst/>
          </a:prstGeom>
        </p:spPr>
      </p:pic>
      <p:sp>
        <p:nvSpPr>
          <p:cNvPr id="6" name="Прямоугольник 5"/>
          <p:cNvSpPr/>
          <p:nvPr/>
        </p:nvSpPr>
        <p:spPr>
          <a:xfrm>
            <a:off x="3463635" y="1763923"/>
            <a:ext cx="3982193" cy="646331"/>
          </a:xfrm>
          <a:prstGeom prst="rect">
            <a:avLst/>
          </a:prstGeom>
        </p:spPr>
        <p:txBody>
          <a:bodyPr wrap="square">
            <a:spAutoFit/>
          </a:bodyPr>
          <a:lstStyle/>
          <a:p>
            <a:pPr>
              <a:spcBef>
                <a:spcPct val="0"/>
              </a:spcBef>
            </a:pPr>
            <a:r>
              <a:rPr lang="kk-KZ" altLang="x-none" b="1" dirty="0">
                <a:latin typeface="Times New Roman" panose="02020603050405020304" pitchFamily="18" charset="0"/>
                <a:cs typeface="Times New Roman" panose="02020603050405020304" pitchFamily="18" charset="0"/>
              </a:rPr>
              <a:t>Жоғары білімді</a:t>
            </a:r>
            <a:endParaRPr lang="ru-RU" altLang="x-none" b="1" dirty="0">
              <a:latin typeface="Times New Roman" panose="02020603050405020304" pitchFamily="18" charset="0"/>
              <a:cs typeface="Times New Roman" panose="02020603050405020304" pitchFamily="18" charset="0"/>
            </a:endParaRPr>
          </a:p>
          <a:p>
            <a:pPr>
              <a:spcBef>
                <a:spcPct val="0"/>
              </a:spcBef>
            </a:pPr>
            <a:r>
              <a:rPr lang="ru-RU" altLang="x-none" b="1" dirty="0" err="1">
                <a:latin typeface="Times New Roman" panose="02020603050405020304" pitchFamily="18" charset="0"/>
                <a:cs typeface="Times New Roman" panose="02020603050405020304" pitchFamily="18" charset="0"/>
              </a:rPr>
              <a:t>Еңбек</a:t>
            </a:r>
            <a:r>
              <a:rPr lang="ru-RU" altLang="x-none" b="1" dirty="0">
                <a:latin typeface="Times New Roman" panose="02020603050405020304" pitchFamily="18" charset="0"/>
                <a:cs typeface="Times New Roman" panose="02020603050405020304" pitchFamily="18" charset="0"/>
              </a:rPr>
              <a:t> </a:t>
            </a:r>
            <a:r>
              <a:rPr lang="ru-RU" altLang="x-none" b="1" dirty="0" err="1">
                <a:latin typeface="Times New Roman" panose="02020603050405020304" pitchFamily="18" charset="0"/>
                <a:cs typeface="Times New Roman" panose="02020603050405020304" pitchFamily="18" charset="0"/>
              </a:rPr>
              <a:t>өтілі</a:t>
            </a:r>
            <a:r>
              <a:rPr lang="ru-RU" altLang="x-none" b="1" dirty="0">
                <a:latin typeface="Times New Roman" panose="02020603050405020304" pitchFamily="18" charset="0"/>
                <a:cs typeface="Times New Roman" panose="02020603050405020304" pitchFamily="18" charset="0"/>
              </a:rPr>
              <a:t> –  31 год</a:t>
            </a:r>
          </a:p>
        </p:txBody>
      </p:sp>
      <p:sp>
        <p:nvSpPr>
          <p:cNvPr id="7" name="Прямоугольник 6"/>
          <p:cNvSpPr/>
          <p:nvPr/>
        </p:nvSpPr>
        <p:spPr>
          <a:xfrm>
            <a:off x="3463007" y="2601019"/>
            <a:ext cx="6096000" cy="3139321"/>
          </a:xfrm>
          <a:prstGeom prst="rect">
            <a:avLst/>
          </a:prstGeom>
        </p:spPr>
        <p:txBody>
          <a:bodyPr>
            <a:spAutoFit/>
          </a:bodyPr>
          <a:lstStyle/>
          <a:p>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Шамшина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Гульнар </a:t>
            </a:r>
            <a:r>
              <a:rPr lang="ru-RU" dirty="0" err="1" smtClean="0">
                <a:latin typeface="Times New Roman" panose="02020603050405020304" pitchFamily="18" charset="0"/>
                <a:cs typeface="Times New Roman" panose="02020603050405020304" pitchFamily="18" charset="0"/>
              </a:rPr>
              <a:t>Балғақызы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білімі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жоғары</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санатты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мұғалім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a:t>
            </a:r>
            <a:r>
              <a:rPr lang="ru-RU" dirty="0" err="1" smtClean="0">
                <a:latin typeface="Times New Roman" panose="02020603050405020304" pitchFamily="18" charset="0"/>
                <a:cs typeface="Times New Roman" panose="02020603050405020304" pitchFamily="18" charset="0"/>
              </a:rPr>
              <a:t>ңбек</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жолында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жетістіктерге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мектепшілік</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қалалық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және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облыстық</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сайыстарға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қатысып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мектептің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абыройын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көтеріп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жүрген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ізденімпаз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ұстаз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Мұғалімнің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негізгі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мақсаты</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оқушылардың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шығармашылық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қабілетін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танымдық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біліктілігін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дамыта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отырып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сапасын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арттыруды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ұйымдастыру</a:t>
            </a:r>
            <a:r>
              <a:rPr lang="ru-RU" dirty="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балаларды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бетінше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ойлауға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фактілерді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салыстыруға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ақпаратты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өздігінен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іздеуге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шығармашылық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қабілеттерін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ашуға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дамытуға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үлесін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қосып</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келеді</a:t>
            </a:r>
            <a:r>
              <a:rPr lang="ru-RU" dirty="0" smtClean="0">
                <a:latin typeface="Times New Roman" panose="02020603050405020304" pitchFamily="18" charset="0"/>
                <a:cs typeface="Times New Roman" panose="02020603050405020304" pitchFamily="18" charset="0"/>
              </a:rPr>
              <a:t>.</a:t>
            </a:r>
            <a:r>
              <a:rPr lang="ru-RU" dirty="0"/>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204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2597" y="1393309"/>
            <a:ext cx="6828312" cy="4389974"/>
          </a:xfrm>
        </p:spPr>
        <p:txBody>
          <a:bodyPr>
            <a:normAutofit/>
          </a:bodyPr>
          <a:lstStyle/>
          <a:p>
            <a:r>
              <a:rPr lang="kk-KZ" sz="2000" b="1" dirty="0">
                <a:latin typeface="Times New Roman" pitchFamily="18" charset="0"/>
                <a:cs typeface="Times New Roman" pitchFamily="18" charset="0"/>
              </a:rPr>
              <a:t>Шарипова Кульжаш Кожбановна</a:t>
            </a:r>
            <a:r>
              <a:rPr lang="x-none" sz="2000" b="1" dirty="0">
                <a:latin typeface="Times New Roman" pitchFamily="18" charset="0"/>
                <a:cs typeface="Times New Roman" pitchFamily="18" charset="0"/>
              </a:rPr>
              <a:t/>
            </a:r>
            <a:br>
              <a:rPr lang="x-none" sz="2000" b="1" dirty="0">
                <a:latin typeface="Times New Roman" pitchFamily="18" charset="0"/>
                <a:cs typeface="Times New Roman" pitchFamily="18" charset="0"/>
              </a:rPr>
            </a:br>
            <a:r>
              <a:rPr lang="kk-KZ" altLang="x-none" sz="1800" b="1" dirty="0">
                <a:solidFill>
                  <a:schemeClr val="tx1"/>
                </a:solidFill>
                <a:latin typeface="Times New Roman" panose="02020603050405020304" pitchFamily="18" charset="0"/>
                <a:cs typeface="Times New Roman" panose="02020603050405020304" pitchFamily="18" charset="0"/>
              </a:rPr>
              <a:t>Жоғары білімді</a:t>
            </a:r>
            <a:r>
              <a:rPr lang="ru-RU" altLang="x-none" sz="1800" b="1" dirty="0">
                <a:solidFill>
                  <a:schemeClr val="tx1"/>
                </a:solidFill>
                <a:latin typeface="Times New Roman" panose="02020603050405020304" pitchFamily="18" charset="0"/>
                <a:cs typeface="Times New Roman" panose="02020603050405020304" pitchFamily="18" charset="0"/>
              </a:rPr>
              <a:t/>
            </a:r>
            <a:br>
              <a:rPr lang="ru-RU" altLang="x-none" sz="1800" b="1" dirty="0">
                <a:solidFill>
                  <a:schemeClr val="tx1"/>
                </a:solidFill>
                <a:latin typeface="Times New Roman" panose="02020603050405020304" pitchFamily="18" charset="0"/>
                <a:cs typeface="Times New Roman" panose="02020603050405020304" pitchFamily="18" charset="0"/>
              </a:rPr>
            </a:br>
            <a:r>
              <a:rPr lang="ru-RU" altLang="x-none" sz="1800" b="1" dirty="0" err="1">
                <a:solidFill>
                  <a:schemeClr val="tx1"/>
                </a:solidFill>
                <a:latin typeface="Times New Roman" panose="02020603050405020304" pitchFamily="18" charset="0"/>
                <a:cs typeface="Times New Roman" panose="02020603050405020304" pitchFamily="18" charset="0"/>
              </a:rPr>
              <a:t>Еңбек</a:t>
            </a:r>
            <a:r>
              <a:rPr lang="ru-RU" altLang="x-none" sz="1800" b="1" dirty="0">
                <a:solidFill>
                  <a:schemeClr val="tx1"/>
                </a:solidFill>
                <a:latin typeface="Times New Roman" panose="02020603050405020304" pitchFamily="18" charset="0"/>
                <a:cs typeface="Times New Roman" panose="02020603050405020304" pitchFamily="18" charset="0"/>
              </a:rPr>
              <a:t> </a:t>
            </a:r>
            <a:r>
              <a:rPr lang="ru-RU" altLang="x-none" sz="1800" b="1" dirty="0" err="1">
                <a:solidFill>
                  <a:schemeClr val="tx1"/>
                </a:solidFill>
                <a:latin typeface="Times New Roman" panose="02020603050405020304" pitchFamily="18" charset="0"/>
                <a:cs typeface="Times New Roman" panose="02020603050405020304" pitchFamily="18" charset="0"/>
              </a:rPr>
              <a:t>өтілі</a:t>
            </a:r>
            <a:r>
              <a:rPr lang="ru-RU" altLang="x-none" sz="1800" b="1" dirty="0">
                <a:solidFill>
                  <a:schemeClr val="tx1"/>
                </a:solidFill>
                <a:latin typeface="Times New Roman" panose="02020603050405020304" pitchFamily="18" charset="0"/>
                <a:cs typeface="Times New Roman" panose="02020603050405020304" pitchFamily="18" charset="0"/>
              </a:rPr>
              <a:t> –  </a:t>
            </a:r>
            <a:r>
              <a:rPr lang="ru-RU" altLang="x-none" sz="1800" b="1" dirty="0" smtClean="0">
                <a:solidFill>
                  <a:schemeClr val="tx1"/>
                </a:solidFill>
                <a:latin typeface="Times New Roman" panose="02020603050405020304" pitchFamily="18" charset="0"/>
                <a:cs typeface="Times New Roman" panose="02020603050405020304" pitchFamily="18" charset="0"/>
              </a:rPr>
              <a:t>30 </a:t>
            </a:r>
            <a:r>
              <a:rPr lang="ru-RU" altLang="x-none" sz="1800" b="1" dirty="0" err="1" smtClean="0">
                <a:solidFill>
                  <a:schemeClr val="tx1"/>
                </a:solidFill>
                <a:latin typeface="Times New Roman" panose="02020603050405020304" pitchFamily="18" charset="0"/>
                <a:cs typeface="Times New Roman" panose="02020603050405020304" pitchFamily="18" charset="0"/>
              </a:rPr>
              <a:t>жыл</a:t>
            </a:r>
            <a:r>
              <a:rPr lang="ru-RU" altLang="x-none" sz="1800" b="1" dirty="0">
                <a:solidFill>
                  <a:schemeClr val="tx1"/>
                </a:solidFill>
                <a:latin typeface="Times New Roman" panose="02020603050405020304" pitchFamily="18" charset="0"/>
                <a:cs typeface="Times New Roman" panose="02020603050405020304" pitchFamily="18" charset="0"/>
              </a:rPr>
              <a:t/>
            </a:r>
            <a:br>
              <a:rPr lang="ru-RU" altLang="x-none" sz="1800" b="1" dirty="0">
                <a:solidFill>
                  <a:schemeClr val="tx1"/>
                </a:solidFill>
                <a:latin typeface="Times New Roman" panose="02020603050405020304" pitchFamily="18" charset="0"/>
                <a:cs typeface="Times New Roman" panose="02020603050405020304" pitchFamily="18" charset="0"/>
              </a:rPr>
            </a:br>
            <a:r>
              <a:rPr lang="ru-RU" altLang="x-none" sz="1800" dirty="0" err="1" smtClean="0">
                <a:solidFill>
                  <a:schemeClr val="tx1"/>
                </a:solidFill>
                <a:latin typeface="Times New Roman" panose="02020603050405020304" pitchFamily="18" charset="0"/>
                <a:cs typeface="Times New Roman" panose="02020603050405020304" pitchFamily="18" charset="0"/>
              </a:rPr>
              <a:t>Шарипова</a:t>
            </a:r>
            <a:r>
              <a:rPr lang="ru-RU" altLang="x-none" sz="1800" dirty="0" smtClean="0">
                <a:solidFill>
                  <a:schemeClr val="tx1"/>
                </a:solidFill>
                <a:latin typeface="Times New Roman" panose="02020603050405020304" pitchFamily="18" charset="0"/>
                <a:cs typeface="Times New Roman" panose="02020603050405020304" pitchFamily="18" charset="0"/>
              </a:rPr>
              <a:t> </a:t>
            </a:r>
            <a:r>
              <a:rPr lang="ru-RU" altLang="x-none" sz="1800" dirty="0" err="1" smtClean="0">
                <a:solidFill>
                  <a:schemeClr val="tx1"/>
                </a:solidFill>
                <a:latin typeface="Times New Roman" panose="02020603050405020304" pitchFamily="18" charset="0"/>
                <a:cs typeface="Times New Roman" panose="02020603050405020304" pitchFamily="18" charset="0"/>
              </a:rPr>
              <a:t>Кульжаш</a:t>
            </a:r>
            <a:r>
              <a:rPr lang="ru-RU" altLang="x-none" sz="1800" dirty="0" smtClean="0">
                <a:solidFill>
                  <a:schemeClr val="tx1"/>
                </a:solidFill>
                <a:latin typeface="Times New Roman" panose="02020603050405020304" pitchFamily="18" charset="0"/>
                <a:cs typeface="Times New Roman" panose="02020603050405020304" pitchFamily="18" charset="0"/>
              </a:rPr>
              <a:t> </a:t>
            </a:r>
            <a:r>
              <a:rPr lang="ru-RU" altLang="x-none" sz="1800" dirty="0" err="1" smtClean="0">
                <a:solidFill>
                  <a:schemeClr val="tx1"/>
                </a:solidFill>
                <a:latin typeface="Times New Roman" panose="02020603050405020304" pitchFamily="18" charset="0"/>
                <a:cs typeface="Times New Roman" panose="02020603050405020304" pitchFamily="18" charset="0"/>
              </a:rPr>
              <a:t>Кожбановна</a:t>
            </a:r>
            <a:r>
              <a:rPr lang="ru-RU" altLang="x-none" sz="1800" dirty="0" smtClean="0">
                <a:solidFill>
                  <a:schemeClr val="tx1"/>
                </a:solidFill>
                <a:latin typeface="Times New Roman" panose="02020603050405020304" pitchFamily="18" charset="0"/>
                <a:cs typeface="Times New Roman" panose="02020603050405020304" pitchFamily="18" charset="0"/>
              </a:rPr>
              <a:t> </a:t>
            </a:r>
            <a:r>
              <a:rPr lang="ru-RU" altLang="x-none" sz="1800" dirty="0" err="1">
                <a:solidFill>
                  <a:srgbClr val="111111"/>
                </a:solidFill>
                <a:latin typeface="Times New Roman" panose="02020603050405020304" pitchFamily="18" charset="0"/>
                <a:cs typeface="Times New Roman" panose="02020603050405020304" pitchFamily="18" charset="0"/>
              </a:rPr>
              <a:t>е</a:t>
            </a:r>
            <a:r>
              <a:rPr lang="ru-RU" sz="1800" dirty="0" err="1" smtClean="0">
                <a:solidFill>
                  <a:srgbClr val="111111"/>
                </a:solidFill>
                <a:latin typeface="Times New Roman" panose="02020603050405020304" pitchFamily="18" charset="0"/>
                <a:cs typeface="Times New Roman" panose="02020603050405020304" pitchFamily="18" charset="0"/>
              </a:rPr>
              <a:t>лімнің</a:t>
            </a:r>
            <a:r>
              <a:rPr lang="ru-RU" sz="1800" dirty="0" smtClean="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болашағы</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деп</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үміттенетін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бүгінгі</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жас</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ұрпаққа</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білім</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нәрін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сеуіп</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еңбексүйгіштік</a:t>
            </a:r>
            <a:r>
              <a:rPr lang="ru-RU" sz="1800" dirty="0">
                <a:solidFill>
                  <a:srgbClr val="111111"/>
                </a:solidFill>
                <a:latin typeface="Times New Roman" panose="02020603050405020304" pitchFamily="18" charset="0"/>
                <a:cs typeface="Times New Roman" panose="02020603050405020304" pitchFamily="18" charset="0"/>
              </a:rPr>
              <a:t> пен </a:t>
            </a:r>
            <a:r>
              <a:rPr lang="ru-RU" sz="1800" dirty="0" err="1">
                <a:solidFill>
                  <a:srgbClr val="111111"/>
                </a:solidFill>
                <a:latin typeface="Times New Roman" panose="02020603050405020304" pitchFamily="18" charset="0"/>
                <a:cs typeface="Times New Roman" panose="02020603050405020304" pitchFamily="18" charset="0"/>
              </a:rPr>
              <a:t>адамгершілікке</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тәрбиелеп</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білімі</a:t>
            </a:r>
            <a:r>
              <a:rPr lang="ru-RU" sz="1800" dirty="0">
                <a:solidFill>
                  <a:srgbClr val="111111"/>
                </a:solidFill>
                <a:latin typeface="Times New Roman" panose="02020603050405020304" pitchFamily="18" charset="0"/>
                <a:cs typeface="Times New Roman" panose="02020603050405020304" pitchFamily="18" charset="0"/>
              </a:rPr>
              <a:t> мен </a:t>
            </a:r>
            <a:r>
              <a:rPr lang="ru-RU" sz="1800" dirty="0" err="1">
                <a:solidFill>
                  <a:srgbClr val="111111"/>
                </a:solidFill>
                <a:latin typeface="Times New Roman" panose="02020603050405020304" pitchFamily="18" charset="0"/>
                <a:cs typeface="Times New Roman" panose="02020603050405020304" pitchFamily="18" charset="0"/>
              </a:rPr>
              <a:t>өнегесін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кішкене</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бүлдіршіндерге</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арнап</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бойындағы</a:t>
            </a:r>
            <a:r>
              <a:rPr lang="ru-RU" sz="1800" dirty="0">
                <a:solidFill>
                  <a:srgbClr val="111111"/>
                </a:solidFill>
                <a:latin typeface="Times New Roman" panose="02020603050405020304" pitchFamily="18" charset="0"/>
                <a:cs typeface="Times New Roman" panose="02020603050405020304" pitchFamily="18" charset="0"/>
              </a:rPr>
              <a:t> бар </a:t>
            </a:r>
            <a:r>
              <a:rPr lang="ru-RU" sz="1800" dirty="0" err="1">
                <a:solidFill>
                  <a:srgbClr val="111111"/>
                </a:solidFill>
                <a:latin typeface="Times New Roman" panose="02020603050405020304" pitchFamily="18" charset="0"/>
                <a:cs typeface="Times New Roman" panose="02020603050405020304" pitchFamily="18" charset="0"/>
              </a:rPr>
              <a:t>күш-жігерін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шәкірт</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тәрбиелеуге</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smtClean="0">
                <a:solidFill>
                  <a:srgbClr val="111111"/>
                </a:solidFill>
                <a:latin typeface="Times New Roman" panose="02020603050405020304" pitchFamily="18" charset="0"/>
                <a:cs typeface="Times New Roman" panose="02020603050405020304" pitchFamily="18" charset="0"/>
              </a:rPr>
              <a:t>жұмсайды</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Оқушылардың</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білім</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сапасын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көтеру</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мақсатында</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ақпараттық-коммуникативтік</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технологияны</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кеңінен</a:t>
            </a:r>
            <a:r>
              <a:rPr lang="ru-RU" sz="1800" dirty="0">
                <a:solidFill>
                  <a:srgbClr val="111111"/>
                </a:solidFill>
                <a:latin typeface="Times New Roman" panose="02020603050405020304" pitchFamily="18" charset="0"/>
                <a:cs typeface="Times New Roman" panose="02020603050405020304" pitchFamily="18" charset="0"/>
              </a:rPr>
              <a:t> </a:t>
            </a:r>
            <a:r>
              <a:rPr lang="ru-RU" sz="1800" dirty="0" err="1">
                <a:solidFill>
                  <a:srgbClr val="111111"/>
                </a:solidFill>
                <a:latin typeface="Times New Roman" panose="02020603050405020304" pitchFamily="18" charset="0"/>
                <a:cs typeface="Times New Roman" panose="02020603050405020304" pitchFamily="18" charset="0"/>
              </a:rPr>
              <a:t>пайдаланады</a:t>
            </a:r>
            <a:r>
              <a:rPr lang="ru-RU" sz="1800" dirty="0">
                <a:solidFill>
                  <a:srgbClr val="111111"/>
                </a:solidFill>
                <a:latin typeface="Times New Roman" panose="02020603050405020304" pitchFamily="18" charset="0"/>
                <a:cs typeface="Times New Roman" panose="02020603050405020304" pitchFamily="18" charset="0"/>
              </a:rPr>
              <a:t>.</a:t>
            </a: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264" y="1393310"/>
            <a:ext cx="2725941" cy="3754941"/>
          </a:xfrm>
          <a:prstGeom prst="rect">
            <a:avLst/>
          </a:prstGeom>
        </p:spPr>
      </p:pic>
    </p:spTree>
    <p:extLst>
      <p:ext uri="{BB962C8B-B14F-4D97-AF65-F5344CB8AC3E}">
        <p14:creationId xmlns:p14="http://schemas.microsoft.com/office/powerpoint/2010/main" val="1060567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04873" y="680852"/>
            <a:ext cx="5894150" cy="1320800"/>
          </a:xfrm>
        </p:spPr>
        <p:txBody>
          <a:bodyPr/>
          <a:lstStyle/>
          <a:p>
            <a:pPr lvl="0" defTabSz="914400">
              <a:spcBef>
                <a:spcPts val="0"/>
              </a:spcBef>
              <a:defRPr/>
            </a:pPr>
            <a:r>
              <a:rPr lang="kk-KZ" sz="2800" b="1" dirty="0">
                <a:solidFill>
                  <a:srgbClr val="00B0F0"/>
                </a:solidFill>
                <a:latin typeface="Times New Roman" pitchFamily="18" charset="0"/>
                <a:cs typeface="Times New Roman" pitchFamily="18" charset="0"/>
              </a:rPr>
              <a:t>Казиева Айгуль Айткожиновна</a:t>
            </a:r>
            <a:endParaRPr lang="x-none" sz="2800" b="1" dirty="0">
              <a:solidFill>
                <a:srgbClr val="00B0F0"/>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37" y="933449"/>
            <a:ext cx="3624695" cy="4832927"/>
          </a:xfrm>
          <a:prstGeom prst="rect">
            <a:avLst/>
          </a:prstGeom>
        </p:spPr>
      </p:pic>
      <p:sp>
        <p:nvSpPr>
          <p:cNvPr id="5" name="Прямоугольник 4"/>
          <p:cNvSpPr/>
          <p:nvPr/>
        </p:nvSpPr>
        <p:spPr>
          <a:xfrm>
            <a:off x="4029632" y="1443290"/>
            <a:ext cx="2604655" cy="707886"/>
          </a:xfrm>
          <a:prstGeom prst="rect">
            <a:avLst/>
          </a:prstGeom>
        </p:spPr>
        <p:txBody>
          <a:bodyPr wrap="square">
            <a:spAutoFit/>
          </a:bodyPr>
          <a:lstStyle/>
          <a:p>
            <a:pPr>
              <a:spcBef>
                <a:spcPct val="0"/>
              </a:spcBef>
            </a:pPr>
            <a:r>
              <a:rPr lang="kk-KZ" altLang="x-none" sz="2000" b="1" dirty="0">
                <a:latin typeface="Times New Roman" panose="02020603050405020304" pitchFamily="18" charset="0"/>
                <a:cs typeface="Times New Roman" panose="02020603050405020304" pitchFamily="18" charset="0"/>
              </a:rPr>
              <a:t>Жоғары білімді</a:t>
            </a:r>
            <a:endParaRPr lang="ru-RU" altLang="x-none" sz="2000" b="1" dirty="0">
              <a:latin typeface="Times New Roman" panose="02020603050405020304" pitchFamily="18" charset="0"/>
              <a:cs typeface="Times New Roman" panose="02020603050405020304" pitchFamily="18" charset="0"/>
            </a:endParaRPr>
          </a:p>
          <a:p>
            <a:pPr>
              <a:spcBef>
                <a:spcPct val="0"/>
              </a:spcBef>
            </a:pPr>
            <a:r>
              <a:rPr lang="ru-RU" altLang="x-none" sz="2000" b="1" dirty="0" err="1">
                <a:latin typeface="Times New Roman" panose="02020603050405020304" pitchFamily="18" charset="0"/>
                <a:cs typeface="Times New Roman" panose="02020603050405020304" pitchFamily="18" charset="0"/>
              </a:rPr>
              <a:t>Еңбек</a:t>
            </a:r>
            <a:r>
              <a:rPr lang="ru-RU" altLang="x-none" sz="2000" b="1" dirty="0">
                <a:latin typeface="Times New Roman" panose="02020603050405020304" pitchFamily="18" charset="0"/>
                <a:cs typeface="Times New Roman" panose="02020603050405020304" pitchFamily="18" charset="0"/>
              </a:rPr>
              <a:t> </a:t>
            </a:r>
            <a:r>
              <a:rPr lang="ru-RU" altLang="x-none" sz="2000" b="1" dirty="0" err="1">
                <a:latin typeface="Times New Roman" panose="02020603050405020304" pitchFamily="18" charset="0"/>
                <a:cs typeface="Times New Roman" panose="02020603050405020304" pitchFamily="18" charset="0"/>
              </a:rPr>
              <a:t>өтілі</a:t>
            </a:r>
            <a:r>
              <a:rPr lang="ru-RU" altLang="x-none" sz="2000" b="1" dirty="0">
                <a:latin typeface="Times New Roman" panose="02020603050405020304" pitchFamily="18" charset="0"/>
                <a:cs typeface="Times New Roman" panose="02020603050405020304" pitchFamily="18" charset="0"/>
              </a:rPr>
              <a:t> –  31 год</a:t>
            </a:r>
          </a:p>
        </p:txBody>
      </p:sp>
      <p:sp>
        <p:nvSpPr>
          <p:cNvPr id="6" name="Прямоугольник 5"/>
          <p:cNvSpPr/>
          <p:nvPr/>
        </p:nvSpPr>
        <p:spPr>
          <a:xfrm>
            <a:off x="4029632" y="2511493"/>
            <a:ext cx="6096000" cy="2031325"/>
          </a:xfrm>
          <a:prstGeom prst="rect">
            <a:avLst/>
          </a:prstGeom>
        </p:spPr>
        <p:txBody>
          <a:bodyPr>
            <a:spAutoFit/>
          </a:bodyPr>
          <a:lstStyle/>
          <a:p>
            <a:r>
              <a:rPr lang="ru-RU" dirty="0" err="1" smtClean="0">
                <a:latin typeface="Times New Roman" panose="02020603050405020304" pitchFamily="18" charset="0"/>
                <a:cs typeface="Times New Roman" panose="02020603050405020304" pitchFamily="18" charset="0"/>
              </a:rPr>
              <a:t>Казиева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Айгуль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Айткожиновна</a:t>
            </a:r>
            <a:r>
              <a:rPr lang="ru-RU" dirty="0" smtClean="0">
                <a:latin typeface="Times New Roman" panose="02020603050405020304" pitchFamily="18" charset="0"/>
                <a:cs typeface="Times New Roman" panose="02020603050405020304" pitchFamily="18" charset="0"/>
              </a:rPr>
              <a:t> балаларды </a:t>
            </a:r>
            <a:r>
              <a:rPr lang="ru-RU" dirty="0" err="1">
                <a:latin typeface="Times New Roman" panose="02020603050405020304" pitchFamily="18" charset="0"/>
                <a:cs typeface="Times New Roman" panose="02020603050405020304" pitchFamily="18" charset="0"/>
              </a:rPr>
              <a:t>қызықтыруды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біледі</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оқушылары</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қазақ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тілі</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мен </a:t>
            </a:r>
            <a:r>
              <a:rPr lang="ru-RU" dirty="0" err="1">
                <a:latin typeface="Times New Roman" panose="02020603050405020304" pitchFamily="18" charset="0"/>
                <a:cs typeface="Times New Roman" panose="02020603050405020304" pitchFamily="18" charset="0"/>
              </a:rPr>
              <a:t>әдебиеті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облыстық</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сайыстарда</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жүлделі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орындарға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болды</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a:t>
            </a:r>
            <a:r>
              <a:rPr lang="ru-RU" dirty="0" err="1" smtClean="0">
                <a:latin typeface="Times New Roman" panose="02020603050405020304" pitchFamily="18" charset="0"/>
                <a:cs typeface="Times New Roman" panose="02020603050405020304" pitchFamily="18" charset="0"/>
              </a:rPr>
              <a:t>егізгі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мақсаты</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оқушылардың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шығармашылығын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отырып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жаңаша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білім</a:t>
            </a:r>
            <a:r>
              <a:rPr lang="ru-RU" dirty="0">
                <a:latin typeface="Times New Roman" panose="02020603050405020304" pitchFamily="18" charset="0"/>
                <a:cs typeface="Times New Roman" panose="02020603050405020304" pitchFamily="18" charset="0"/>
              </a:rPr>
              <a:t> беру. Білімі мен </a:t>
            </a:r>
            <a:r>
              <a:rPr lang="ru-RU" dirty="0" err="1">
                <a:latin typeface="Times New Roman" panose="02020603050405020304" pitchFamily="18" charset="0"/>
                <a:cs typeface="Times New Roman" panose="02020603050405020304" pitchFamily="18" charset="0"/>
              </a:rPr>
              <a:t>өнегесін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шәкірттеріне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бойындағы</a:t>
            </a:r>
            <a:r>
              <a:rPr lang="ru-RU" dirty="0">
                <a:latin typeface="Times New Roman" panose="02020603050405020304" pitchFamily="18" charset="0"/>
                <a:cs typeface="Times New Roman" panose="02020603050405020304" pitchFamily="18" charset="0"/>
              </a:rPr>
              <a:t> бар </a:t>
            </a:r>
            <a:r>
              <a:rPr lang="ru-RU" dirty="0" err="1">
                <a:latin typeface="Times New Roman" panose="02020603050405020304" pitchFamily="18" charset="0"/>
                <a:cs typeface="Times New Roman" panose="02020603050405020304" pitchFamily="18" charset="0"/>
              </a:rPr>
              <a:t>күш-жігерін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шәкірт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тәрбиелеуге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жұмсай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отырып</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жоғары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жетістіктерге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жету</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39767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642639" y="890649"/>
            <a:ext cx="6784800" cy="1320800"/>
          </a:xfrm>
        </p:spPr>
        <p:txBody>
          <a:bodyPr/>
          <a:lstStyle/>
          <a:p>
            <a:pPr lvl="0" defTabSz="914400">
              <a:spcBef>
                <a:spcPts val="0"/>
              </a:spcBef>
              <a:defRPr/>
            </a:pPr>
            <a:r>
              <a:rPr lang="kk-KZ" sz="2800" b="1" dirty="0" smtClean="0">
                <a:solidFill>
                  <a:srgbClr val="00B0F0"/>
                </a:solidFill>
                <a:latin typeface="Times New Roman" pitchFamily="18" charset="0"/>
                <a:cs typeface="Times New Roman" pitchFamily="18" charset="0"/>
              </a:rPr>
              <a:t>Какимжанова Арайлым Айбековна</a:t>
            </a:r>
            <a:endParaRPr lang="x-none" sz="2800" b="1" dirty="0">
              <a:solidFill>
                <a:srgbClr val="00B0F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136" y="890649"/>
            <a:ext cx="3263503" cy="4811301"/>
          </a:xfrm>
        </p:spPr>
      </p:pic>
      <p:sp>
        <p:nvSpPr>
          <p:cNvPr id="6" name="Прямоугольник 5"/>
          <p:cNvSpPr/>
          <p:nvPr/>
        </p:nvSpPr>
        <p:spPr>
          <a:xfrm>
            <a:off x="3642639" y="1565118"/>
            <a:ext cx="2402774" cy="646331"/>
          </a:xfrm>
          <a:prstGeom prst="rect">
            <a:avLst/>
          </a:prstGeom>
        </p:spPr>
        <p:txBody>
          <a:bodyPr wrap="square">
            <a:spAutoFit/>
          </a:bodyPr>
          <a:lstStyle/>
          <a:p>
            <a:pPr>
              <a:spcBef>
                <a:spcPct val="0"/>
              </a:spcBef>
            </a:pPr>
            <a:r>
              <a:rPr lang="kk-KZ" altLang="x-none" b="1" dirty="0">
                <a:latin typeface="Times New Roman" panose="02020603050405020304" pitchFamily="18" charset="0"/>
                <a:cs typeface="Times New Roman" panose="02020603050405020304" pitchFamily="18" charset="0"/>
              </a:rPr>
              <a:t>Жоғары білімді</a:t>
            </a:r>
            <a:endParaRPr lang="ru-RU" altLang="x-none" b="1" dirty="0">
              <a:latin typeface="Times New Roman" panose="02020603050405020304" pitchFamily="18" charset="0"/>
              <a:cs typeface="Times New Roman" panose="02020603050405020304" pitchFamily="18" charset="0"/>
            </a:endParaRPr>
          </a:p>
          <a:p>
            <a:pPr>
              <a:spcBef>
                <a:spcPct val="0"/>
              </a:spcBef>
            </a:pPr>
            <a:r>
              <a:rPr lang="ru-RU" altLang="x-none" b="1" dirty="0" err="1">
                <a:latin typeface="Times New Roman" panose="02020603050405020304" pitchFamily="18" charset="0"/>
                <a:cs typeface="Times New Roman" panose="02020603050405020304" pitchFamily="18" charset="0"/>
              </a:rPr>
              <a:t>Еңбек</a:t>
            </a:r>
            <a:r>
              <a:rPr lang="ru-RU" altLang="x-none" b="1" dirty="0">
                <a:latin typeface="Times New Roman" panose="02020603050405020304" pitchFamily="18" charset="0"/>
                <a:cs typeface="Times New Roman" panose="02020603050405020304" pitchFamily="18" charset="0"/>
              </a:rPr>
              <a:t> </a:t>
            </a:r>
            <a:r>
              <a:rPr lang="ru-RU" altLang="x-none" b="1" dirty="0" err="1">
                <a:latin typeface="Times New Roman" panose="02020603050405020304" pitchFamily="18" charset="0"/>
                <a:cs typeface="Times New Roman" panose="02020603050405020304" pitchFamily="18" charset="0"/>
              </a:rPr>
              <a:t>өтілі</a:t>
            </a:r>
            <a:r>
              <a:rPr lang="ru-RU" altLang="x-none" b="1" dirty="0">
                <a:latin typeface="Times New Roman" panose="02020603050405020304" pitchFamily="18" charset="0"/>
                <a:cs typeface="Times New Roman" panose="02020603050405020304" pitchFamily="18" charset="0"/>
              </a:rPr>
              <a:t> –  </a:t>
            </a:r>
            <a:r>
              <a:rPr lang="ru-RU" altLang="x-none" b="1" dirty="0" smtClean="0">
                <a:latin typeface="Times New Roman" panose="02020603050405020304" pitchFamily="18" charset="0"/>
                <a:cs typeface="Times New Roman" panose="02020603050405020304" pitchFamily="18" charset="0"/>
              </a:rPr>
              <a:t>8 </a:t>
            </a:r>
            <a:r>
              <a:rPr lang="ru-RU" altLang="x-none" b="1" dirty="0" err="1" smtClean="0">
                <a:latin typeface="Times New Roman" panose="02020603050405020304" pitchFamily="18" charset="0"/>
                <a:cs typeface="Times New Roman" panose="02020603050405020304" pitchFamily="18" charset="0"/>
              </a:rPr>
              <a:t>жыл</a:t>
            </a:r>
            <a:endParaRPr lang="ru-RU" altLang="x-none"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642639" y="2401324"/>
            <a:ext cx="6096000" cy="1200329"/>
          </a:xfrm>
          <a:prstGeom prst="rect">
            <a:avLst/>
          </a:prstGeom>
        </p:spPr>
        <p:txBody>
          <a:bodyPr>
            <a:spAutoFit/>
          </a:bodyPr>
          <a:lstStyle/>
          <a:p>
            <a:r>
              <a:rPr lang="ru-RU" dirty="0" err="1" smtClean="0">
                <a:solidFill>
                  <a:srgbClr val="111111"/>
                </a:solidFill>
                <a:latin typeface="Times New Roman" panose="02020603050405020304" pitchFamily="18" charset="0"/>
                <a:cs typeface="Times New Roman" panose="02020603050405020304" pitchFamily="18" charset="0"/>
              </a:rPr>
              <a:t>Какимжанова</a:t>
            </a:r>
            <a:r>
              <a:rPr lang="ru-RU" dirty="0" smtClean="0">
                <a:solidFill>
                  <a:srgbClr val="111111"/>
                </a:solidFill>
                <a:latin typeface="Times New Roman" panose="02020603050405020304" pitchFamily="18" charset="0"/>
                <a:cs typeface="Times New Roman" panose="02020603050405020304" pitchFamily="18" charset="0"/>
              </a:rPr>
              <a:t> </a:t>
            </a:r>
            <a:r>
              <a:rPr lang="ru-RU" dirty="0" err="1" smtClean="0">
                <a:solidFill>
                  <a:srgbClr val="111111"/>
                </a:solidFill>
                <a:latin typeface="Times New Roman" panose="02020603050405020304" pitchFamily="18" charset="0"/>
                <a:cs typeface="Times New Roman" panose="02020603050405020304" pitchFamily="18" charset="0"/>
              </a:rPr>
              <a:t>Арайлым</a:t>
            </a:r>
            <a:r>
              <a:rPr lang="ru-RU" dirty="0" smtClean="0">
                <a:solidFill>
                  <a:srgbClr val="111111"/>
                </a:solidFill>
                <a:latin typeface="Times New Roman" panose="02020603050405020304" pitchFamily="18" charset="0"/>
                <a:cs typeface="Times New Roman" panose="02020603050405020304" pitchFamily="18" charset="0"/>
              </a:rPr>
              <a:t> </a:t>
            </a:r>
            <a:r>
              <a:rPr lang="ru-RU" dirty="0" err="1" smtClean="0">
                <a:solidFill>
                  <a:srgbClr val="111111"/>
                </a:solidFill>
                <a:latin typeface="Times New Roman" panose="02020603050405020304" pitchFamily="18" charset="0"/>
                <a:cs typeface="Times New Roman" panose="02020603050405020304" pitchFamily="18" charset="0"/>
              </a:rPr>
              <a:t>Айбековна</a:t>
            </a:r>
            <a:r>
              <a:rPr lang="ru-RU" dirty="0" smtClean="0">
                <a:solidFill>
                  <a:srgbClr val="111111"/>
                </a:solidFill>
                <a:latin typeface="Times New Roman" panose="02020603050405020304" pitchFamily="18" charset="0"/>
                <a:cs typeface="Times New Roman" panose="02020603050405020304" pitchFamily="18" charset="0"/>
              </a:rPr>
              <a:t> </a:t>
            </a:r>
            <a:r>
              <a:rPr lang="ru-RU" dirty="0" err="1" smtClean="0">
                <a:solidFill>
                  <a:srgbClr val="111111"/>
                </a:solidFill>
                <a:latin typeface="Times New Roman" panose="02020603050405020304" pitchFamily="18" charset="0"/>
                <a:cs typeface="Times New Roman" panose="02020603050405020304" pitchFamily="18" charset="0"/>
              </a:rPr>
              <a:t>оқушылардың</a:t>
            </a:r>
            <a:r>
              <a:rPr lang="ru-RU" dirty="0" smtClean="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шығармашылығын</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арттыра</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отырып</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жаңаша</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білім</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беруді</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көздейді</a:t>
            </a:r>
            <a:r>
              <a:rPr lang="ru-RU" dirty="0">
                <a:solidFill>
                  <a:srgbClr val="111111"/>
                </a:solidFill>
                <a:latin typeface="Times New Roman" panose="02020603050405020304" pitchFamily="18" charset="0"/>
                <a:cs typeface="Times New Roman" panose="02020603050405020304" pitchFamily="18" charset="0"/>
              </a:rPr>
              <a:t>. Білімі мен </a:t>
            </a:r>
            <a:r>
              <a:rPr lang="ru-RU" dirty="0" err="1">
                <a:solidFill>
                  <a:srgbClr val="111111"/>
                </a:solidFill>
                <a:latin typeface="Times New Roman" panose="02020603050405020304" pitchFamily="18" charset="0"/>
                <a:cs typeface="Times New Roman" panose="02020603050405020304" pitchFamily="18" charset="0"/>
              </a:rPr>
              <a:t>өнегесін</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шәкірттеріне</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арнап</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бойындағы</a:t>
            </a:r>
            <a:r>
              <a:rPr lang="ru-RU" dirty="0">
                <a:solidFill>
                  <a:srgbClr val="111111"/>
                </a:solidFill>
                <a:latin typeface="Times New Roman" panose="02020603050405020304" pitchFamily="18" charset="0"/>
                <a:cs typeface="Times New Roman" panose="02020603050405020304" pitchFamily="18" charset="0"/>
              </a:rPr>
              <a:t> бар </a:t>
            </a:r>
            <a:r>
              <a:rPr lang="ru-RU" dirty="0" err="1">
                <a:solidFill>
                  <a:srgbClr val="111111"/>
                </a:solidFill>
                <a:latin typeface="Times New Roman" panose="02020603050405020304" pitchFamily="18" charset="0"/>
                <a:cs typeface="Times New Roman" panose="02020603050405020304" pitchFamily="18" charset="0"/>
              </a:rPr>
              <a:t>күш-жігерін</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шәкірт</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тәрбиелеуге</a:t>
            </a:r>
            <a:r>
              <a:rPr lang="ru-RU" dirty="0">
                <a:solidFill>
                  <a:srgbClr val="111111"/>
                </a:solidFill>
                <a:latin typeface="Times New Roman" panose="02020603050405020304" pitchFamily="18" charset="0"/>
                <a:cs typeface="Times New Roman" panose="02020603050405020304" pitchFamily="18" charset="0"/>
              </a:rPr>
              <a:t> </a:t>
            </a:r>
            <a:r>
              <a:rPr lang="ru-RU" dirty="0" err="1">
                <a:solidFill>
                  <a:srgbClr val="111111"/>
                </a:solidFill>
                <a:latin typeface="Times New Roman" panose="02020603050405020304" pitchFamily="18" charset="0"/>
                <a:cs typeface="Times New Roman" panose="02020603050405020304" pitchFamily="18" charset="0"/>
              </a:rPr>
              <a:t>жұмсайды</a:t>
            </a:r>
            <a:r>
              <a:rPr lang="ru-RU" dirty="0">
                <a:solidFill>
                  <a:srgbClr val="111111"/>
                </a:solidFill>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665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4113" y="4983099"/>
            <a:ext cx="2416629" cy="18749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 xmlns:a16="http://schemas.microsoft.com/office/drawing/2014/main" id="{982EA521-AE5B-F86C-402B-A609BD524969}"/>
              </a:ext>
            </a:extLst>
          </p:cNvPr>
          <p:cNvSpPr txBox="1">
            <a:spLocks/>
          </p:cNvSpPr>
          <p:nvPr/>
        </p:nvSpPr>
        <p:spPr>
          <a:xfrm>
            <a:off x="688769" y="394607"/>
            <a:ext cx="10224654" cy="990600"/>
          </a:xfrm>
          <a:prstGeom prst="rect">
            <a:avLst/>
          </a:prstGeom>
        </p:spPr>
        <p:txBody>
          <a:bodyPr anchor="ctr">
            <a:normAutofit/>
          </a:bodyPr>
          <a:lstStyle/>
          <a:p>
            <a:pPr algn="ctr"/>
            <a:r>
              <a:rPr lang="kk-KZ" sz="2400" b="1" dirty="0">
                <a:solidFill>
                  <a:srgbClr val="C00000"/>
                </a:solidFill>
                <a:latin typeface="Times New Roman" panose="02020603050405020304" pitchFamily="18" charset="0"/>
                <a:cs typeface="Times New Roman" panose="02020603050405020304" pitchFamily="18" charset="0"/>
              </a:rPr>
              <a:t>ӘБ мұғалімдерінің өз білімін жетілдіру тақырыптары туралы мәліметтер.</a:t>
            </a:r>
            <a:endParaRPr lang="ru-RU" sz="240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Таблица 4">
            <a:extLst>
              <a:ext uri="{FF2B5EF4-FFF2-40B4-BE49-F238E27FC236}">
                <a16:creationId xmlns="" xmlns:a16="http://schemas.microsoft.com/office/drawing/2014/main" id="{F809B08B-6131-B8CC-8FCA-107F9345322C}"/>
              </a:ext>
            </a:extLst>
          </p:cNvPr>
          <p:cNvGraphicFramePr>
            <a:graphicFrameLocks noGrp="1"/>
          </p:cNvGraphicFramePr>
          <p:nvPr>
            <p:extLst>
              <p:ext uri="{D42A27DB-BD31-4B8C-83A1-F6EECF244321}">
                <p14:modId xmlns:p14="http://schemas.microsoft.com/office/powerpoint/2010/main" val="3103478459"/>
              </p:ext>
            </p:extLst>
          </p:nvPr>
        </p:nvGraphicFramePr>
        <p:xfrm>
          <a:off x="344383" y="1340262"/>
          <a:ext cx="11139055" cy="4945211"/>
        </p:xfrm>
        <a:graphic>
          <a:graphicData uri="http://schemas.openxmlformats.org/drawingml/2006/table">
            <a:tbl>
              <a:tblPr>
                <a:tableStyleId>{35758FB7-9AC5-4552-8A53-C91805E547FA}</a:tableStyleId>
              </a:tblPr>
              <a:tblGrid>
                <a:gridCol w="954777">
                  <a:extLst>
                    <a:ext uri="{9D8B030D-6E8A-4147-A177-3AD203B41FA5}">
                      <a16:colId xmlns="" xmlns:a16="http://schemas.microsoft.com/office/drawing/2014/main" val="20000"/>
                    </a:ext>
                  </a:extLst>
                </a:gridCol>
                <a:gridCol w="4229547"/>
                <a:gridCol w="5954731"/>
              </a:tblGrid>
              <a:tr h="0">
                <a:tc>
                  <a:txBody>
                    <a:bodyPr/>
                    <a:lstStyle/>
                    <a:p>
                      <a:pPr algn="ctr">
                        <a:lnSpc>
                          <a:spcPct val="115000"/>
                        </a:lnSpc>
                        <a:spcAft>
                          <a:spcPts val="0"/>
                        </a:spcAft>
                      </a:pPr>
                      <a:r>
                        <a:rPr lang="kk-KZ"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ru-RU"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Мұғалімдердің</a:t>
                      </a:r>
                      <a:r>
                        <a:rPr lang="ru-R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аты</a:t>
                      </a:r>
                      <a:r>
                        <a:rPr lang="ru-R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ru-RU"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жөні</a:t>
                      </a:r>
                      <a:endParaRPr lang="ru-RU"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kk-KZ"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2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Тақырыб</a:t>
                      </a:r>
                      <a:r>
                        <a:rPr lang="kk-KZ"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endParaRPr lang="ru-RU"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 xmlns:a16="http://schemas.microsoft.com/office/drawing/2014/main" val="10001"/>
                  </a:ext>
                </a:extLst>
              </a:tr>
              <a:tr h="787056">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Ш</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арипова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Кульжаш</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Кожбановна</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a:effectLst/>
                          <a:latin typeface="Times New Roman" panose="02020603050405020304" pitchFamily="18" charset="0"/>
                          <a:ea typeface="Times New Roman" panose="02020603050405020304" pitchFamily="18" charset="0"/>
                          <a:cs typeface="Times New Roman" panose="02020603050405020304" pitchFamily="18" charset="0"/>
                        </a:rPr>
                        <a:t>Сабақ барысында сын тұрғысынан ойлау арқылы оқу мен жазуды дамыту </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r>
              <a:tr h="1198422">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Казиева Айгүл  Айткожиновна</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«Оқушылардың бірлескен іс-ірекеттерін ұйымдастыру арқылы сыни ойлау дағдыларын дамыту»</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r>
              <a:tr h="945717">
                <a:tc>
                  <a:txBody>
                    <a:bodyPr/>
                    <a:lstStyle/>
                    <a:p>
                      <a:pPr>
                        <a:lnSpc>
                          <a:spcPct val="115000"/>
                        </a:lnSpc>
                        <a:spcAft>
                          <a:spcPts val="0"/>
                        </a:spcAft>
                      </a:pPr>
                      <a:r>
                        <a:rPr lang="kk-KZ" sz="1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Какимжанова Арайлым Айбековна</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Оқушылардың сыни тұрғыдан ауызша және жазбаша ойлау дағдыларын дамыту"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r>
              <a:tr h="1312976">
                <a:tc>
                  <a:txBody>
                    <a:bodyPr/>
                    <a:lstStyle/>
                    <a:p>
                      <a:pPr>
                        <a:lnSpc>
                          <a:spcPct val="115000"/>
                        </a:lnSpc>
                        <a:spcAft>
                          <a:spcPts val="0"/>
                        </a:spcAft>
                      </a:pPr>
                      <a:r>
                        <a:rPr lang="kk-KZ" sz="1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15000"/>
                        </a:lnSpc>
                        <a:spcAft>
                          <a:spcPts val="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Шамшина Гульнар Балғақызы</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lnSpc>
                          <a:spcPct val="115000"/>
                        </a:lnSpc>
                        <a:spcAft>
                          <a:spcPts val="0"/>
                        </a:spcAft>
                      </a:pPr>
                      <a:r>
                        <a:rPr lang="kk-KZ"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Қазақ  тілі мен әдебиет  сабағында сын тұрғысынан құзіреттілігін  арттырып ,білім сапасын сараптау арқылы нәтижелеу</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15000"/>
                        </a:lnSpc>
                        <a:spcAft>
                          <a:spcPts val="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14290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FC360AC4-A50D-EF12-9E7C-D4FAB3756E08}"/>
              </a:ext>
            </a:extLst>
          </p:cNvPr>
          <p:cNvSpPr>
            <a:spLocks noChangeArrowheads="1"/>
          </p:cNvSpPr>
          <p:nvPr/>
        </p:nvSpPr>
        <p:spPr bwMode="auto">
          <a:xfrm>
            <a:off x="785813" y="357187"/>
            <a:ext cx="6703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k-KZ" altLang="x-none" sz="2000" dirty="0" smtClean="0">
                <a:solidFill>
                  <a:srgbClr val="C00000"/>
                </a:solidFill>
                <a:latin typeface="Times New Roman" panose="02020603050405020304" pitchFamily="18" charset="0"/>
                <a:cs typeface="Times New Roman" panose="02020603050405020304" pitchFamily="18" charset="0"/>
              </a:rPr>
              <a:t>Мұғалімдердің жетістіктері</a:t>
            </a:r>
            <a:endParaRPr lang="ru-RU" altLang="x-none" sz="2000" dirty="0">
              <a:solidFill>
                <a:srgbClr val="C00000"/>
              </a:solidFill>
              <a:latin typeface="Times New Roman" panose="02020603050405020304" pitchFamily="18" charset="0"/>
              <a:cs typeface="Times New Roman" panose="02020603050405020304" pitchFamily="18" charset="0"/>
            </a:endParaRPr>
          </a:p>
        </p:txBody>
      </p:sp>
      <p:sp>
        <p:nvSpPr>
          <p:cNvPr id="6" name="Объект 2"/>
          <p:cNvSpPr>
            <a:spLocks noGrp="1"/>
          </p:cNvSpPr>
          <p:nvPr>
            <p:ph idx="1"/>
          </p:nvPr>
        </p:nvSpPr>
        <p:spPr>
          <a:xfrm>
            <a:off x="459241" y="823258"/>
            <a:ext cx="11144930" cy="4545554"/>
          </a:xfrm>
        </p:spPr>
        <p:txBody>
          <a:bodyPr>
            <a:normAutofit/>
          </a:bodyPr>
          <a:lstStyle/>
          <a:p>
            <a:pPr marL="0" indent="0">
              <a:lnSpc>
                <a:spcPct val="100000"/>
              </a:lnSpc>
              <a:buNone/>
            </a:pPr>
            <a:r>
              <a:rPr lang="ru-RU" sz="2000" dirty="0" smtClean="0">
                <a:latin typeface="Times New Roman" panose="02020603050405020304" pitchFamily="18" charset="0"/>
                <a:cs typeface="Times New Roman" panose="02020603050405020304" pitchFamily="18" charset="0"/>
              </a:rPr>
              <a:t> </a:t>
            </a:r>
          </a:p>
        </p:txBody>
      </p:sp>
      <p:graphicFrame>
        <p:nvGraphicFramePr>
          <p:cNvPr id="2" name="Таблица 1"/>
          <p:cNvGraphicFramePr>
            <a:graphicFrameLocks noGrp="1"/>
          </p:cNvGraphicFramePr>
          <p:nvPr>
            <p:extLst>
              <p:ext uri="{D42A27DB-BD31-4B8C-83A1-F6EECF244321}">
                <p14:modId xmlns:p14="http://schemas.microsoft.com/office/powerpoint/2010/main" val="616466919"/>
              </p:ext>
            </p:extLst>
          </p:nvPr>
        </p:nvGraphicFramePr>
        <p:xfrm>
          <a:off x="715058" y="1330035"/>
          <a:ext cx="8998957" cy="2927889"/>
        </p:xfrm>
        <a:graphic>
          <a:graphicData uri="http://schemas.openxmlformats.org/drawingml/2006/table">
            <a:tbl>
              <a:tblPr firstRow="1" bandRow="1">
                <a:tableStyleId>{5C22544A-7EE6-4342-B048-85BDC9FD1C3A}</a:tableStyleId>
              </a:tblPr>
              <a:tblGrid>
                <a:gridCol w="4603917"/>
                <a:gridCol w="4395040"/>
              </a:tblGrid>
              <a:tr h="1151908">
                <a:tc>
                  <a:txBody>
                    <a:bodyPr/>
                    <a:lstStyle/>
                    <a:p>
                      <a:r>
                        <a:rPr lang="kk-KZ" sz="2000" dirty="0" smtClean="0">
                          <a:latin typeface="Times New Roman" panose="02020603050405020304" pitchFamily="18" charset="0"/>
                          <a:cs typeface="Times New Roman" panose="02020603050405020304" pitchFamily="18" charset="0"/>
                        </a:rPr>
                        <a:t>Мұғалімнің аты-жөні</a:t>
                      </a:r>
                      <a:endParaRPr lang="ru-RU" sz="2000" dirty="0">
                        <a:latin typeface="Times New Roman" panose="02020603050405020304" pitchFamily="18" charset="0"/>
                        <a:cs typeface="Times New Roman" panose="02020603050405020304" pitchFamily="18" charset="0"/>
                      </a:endParaRPr>
                    </a:p>
                  </a:txBody>
                  <a:tcPr/>
                </a:tc>
                <a:tc>
                  <a:txBody>
                    <a:bodyPr/>
                    <a:lstStyle/>
                    <a:p>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Республикалық</a:t>
                      </a:r>
                      <a:r>
                        <a:rPr lang="ru-RU" sz="2000" dirty="0" smtClean="0">
                          <a:latin typeface="Times New Roman" panose="02020603050405020304" pitchFamily="18" charset="0"/>
                          <a:cs typeface="Times New Roman" panose="02020603050405020304" pitchFamily="18" charset="0"/>
                        </a:rPr>
                        <a:t> олимпиада  </a:t>
                      </a:r>
                      <a:r>
                        <a:rPr lang="ru-RU" sz="2000" dirty="0" err="1" smtClean="0">
                          <a:latin typeface="Times New Roman" panose="02020603050405020304" pitchFamily="18" charset="0"/>
                          <a:cs typeface="Times New Roman" panose="02020603050405020304" pitchFamily="18" charset="0"/>
                        </a:rPr>
                        <a:t>қазақ</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тілінен</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Пед.Старт</a:t>
                      </a:r>
                      <a:r>
                        <a:rPr lang="ru-RU" sz="2000" dirty="0" smtClean="0">
                          <a:latin typeface="Times New Roman" panose="02020603050405020304" pitchFamily="18" charset="0"/>
                          <a:cs typeface="Times New Roman" panose="02020603050405020304" pitchFamily="18" charset="0"/>
                        </a:rPr>
                        <a:t>»(</a:t>
                      </a:r>
                      <a:r>
                        <a:rPr lang="ru-RU" sz="2000" dirty="0" err="1" smtClean="0">
                          <a:latin typeface="Times New Roman" panose="02020603050405020304" pitchFamily="18" charset="0"/>
                          <a:cs typeface="Times New Roman" panose="02020603050405020304" pitchFamily="18" charset="0"/>
                        </a:rPr>
                        <a:t>алған</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орындары</a:t>
                      </a:r>
                      <a:r>
                        <a:rPr lang="ru-RU" sz="2000" dirty="0" smtClean="0">
                          <a:latin typeface="Times New Roman" panose="02020603050405020304" pitchFamily="18" charset="0"/>
                          <a:cs typeface="Times New Roman" panose="02020603050405020304" pitchFamily="18" charset="0"/>
                        </a:rPr>
                        <a:t>) </a:t>
                      </a:r>
                    </a:p>
                    <a:p>
                      <a:endParaRPr lang="ru-RU" sz="2000" dirty="0">
                        <a:latin typeface="Times New Roman" panose="02020603050405020304" pitchFamily="18" charset="0"/>
                        <a:cs typeface="Times New Roman" panose="02020603050405020304" pitchFamily="18" charset="0"/>
                      </a:endParaRPr>
                    </a:p>
                  </a:txBody>
                  <a:tcPr/>
                </a:tc>
              </a:tr>
              <a:tr h="539083">
                <a:tc>
                  <a:txBody>
                    <a:bodyPr/>
                    <a:lstStyle/>
                    <a:p>
                      <a:r>
                        <a:rPr lang="kk-KZ" dirty="0" smtClean="0">
                          <a:latin typeface="Times New Roman" panose="02020603050405020304" pitchFamily="18" charset="0"/>
                          <a:cs typeface="Times New Roman" panose="02020603050405020304" pitchFamily="18" charset="0"/>
                        </a:rPr>
                        <a:t>Шамшина Гульнар Балғақызы</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kk-KZ" dirty="0" smtClean="0">
                          <a:latin typeface="Times New Roman" panose="02020603050405020304" pitchFamily="18" charset="0"/>
                          <a:cs typeface="Times New Roman" panose="02020603050405020304" pitchFamily="18" charset="0"/>
                        </a:rPr>
                        <a:t>3-орын</a:t>
                      </a:r>
                      <a:endParaRPr lang="ru-RU" dirty="0">
                        <a:latin typeface="Times New Roman" panose="02020603050405020304" pitchFamily="18" charset="0"/>
                        <a:cs typeface="Times New Roman" panose="02020603050405020304" pitchFamily="18" charset="0"/>
                      </a:endParaRPr>
                    </a:p>
                  </a:txBody>
                  <a:tcPr/>
                </a:tc>
              </a:tr>
              <a:tr h="539083">
                <a:tc>
                  <a:txBody>
                    <a:bodyPr/>
                    <a:lstStyle/>
                    <a:p>
                      <a:r>
                        <a:rPr lang="kk-KZ" dirty="0" smtClean="0">
                          <a:latin typeface="Times New Roman" panose="02020603050405020304" pitchFamily="18" charset="0"/>
                          <a:cs typeface="Times New Roman" panose="02020603050405020304" pitchFamily="18" charset="0"/>
                        </a:rPr>
                        <a:t>Казиева Айгуль Айткожиновна</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kk-KZ" dirty="0" smtClean="0">
                          <a:latin typeface="Times New Roman" panose="02020603050405020304" pitchFamily="18" charset="0"/>
                          <a:cs typeface="Times New Roman" panose="02020603050405020304" pitchFamily="18" charset="0"/>
                        </a:rPr>
                        <a:t>1-орын</a:t>
                      </a:r>
                      <a:endParaRPr lang="ru-RU" dirty="0">
                        <a:latin typeface="Times New Roman" panose="02020603050405020304" pitchFamily="18" charset="0"/>
                        <a:cs typeface="Times New Roman" panose="02020603050405020304" pitchFamily="18" charset="0"/>
                      </a:endParaRPr>
                    </a:p>
                  </a:txBody>
                  <a:tcPr/>
                </a:tc>
              </a:tr>
              <a:tr h="539083">
                <a:tc>
                  <a:txBody>
                    <a:bodyPr/>
                    <a:lstStyle/>
                    <a:p>
                      <a:r>
                        <a:rPr lang="kk-KZ" dirty="0" smtClean="0">
                          <a:latin typeface="Times New Roman" panose="02020603050405020304" pitchFamily="18" charset="0"/>
                          <a:cs typeface="Times New Roman" panose="02020603050405020304" pitchFamily="18" charset="0"/>
                        </a:rPr>
                        <a:t>Какимжанова Арайлым Айбековна</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kk-KZ" dirty="0" smtClean="0">
                          <a:latin typeface="Times New Roman" panose="02020603050405020304" pitchFamily="18" charset="0"/>
                          <a:cs typeface="Times New Roman" panose="02020603050405020304" pitchFamily="18" charset="0"/>
                        </a:rPr>
                        <a:t>3-орын</a:t>
                      </a:r>
                      <a:endParaRPr lang="ru-RU"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838433854"/>
              </p:ext>
            </p:extLst>
          </p:nvPr>
        </p:nvGraphicFramePr>
        <p:xfrm>
          <a:off x="715058" y="4649272"/>
          <a:ext cx="8956976" cy="1280160"/>
        </p:xfrm>
        <a:graphic>
          <a:graphicData uri="http://schemas.openxmlformats.org/drawingml/2006/table">
            <a:tbl>
              <a:tblPr firstRow="1" bandRow="1">
                <a:tableStyleId>{5C22544A-7EE6-4342-B048-85BDC9FD1C3A}</a:tableStyleId>
              </a:tblPr>
              <a:tblGrid>
                <a:gridCol w="4513765"/>
                <a:gridCol w="4443211"/>
              </a:tblGrid>
              <a:tr h="359770">
                <a:tc>
                  <a:txBody>
                    <a:bodyPr/>
                    <a:lstStyle/>
                    <a:p>
                      <a:r>
                        <a:rPr lang="kk-KZ" dirty="0" smtClean="0">
                          <a:latin typeface="Times New Roman" panose="02020603050405020304" pitchFamily="18" charset="0"/>
                          <a:cs typeface="Times New Roman" panose="02020603050405020304" pitchFamily="18" charset="0"/>
                        </a:rPr>
                        <a:t>Мұғалімнің</a:t>
                      </a:r>
                      <a:r>
                        <a:rPr lang="kk-KZ" baseline="0" dirty="0" smtClean="0">
                          <a:latin typeface="Times New Roman" panose="02020603050405020304" pitchFamily="18" charset="0"/>
                          <a:cs typeface="Times New Roman" panose="02020603050405020304" pitchFamily="18" charset="0"/>
                        </a:rPr>
                        <a:t> аты-жөні</a:t>
                      </a:r>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Тақырыбы</a:t>
                      </a:r>
                      <a:endParaRPr lang="ru-RU" dirty="0">
                        <a:latin typeface="Times New Roman" panose="02020603050405020304" pitchFamily="18" charset="0"/>
                        <a:cs typeface="Times New Roman" panose="02020603050405020304" pitchFamily="18" charset="0"/>
                      </a:endParaRPr>
                    </a:p>
                  </a:txBody>
                  <a:tcPr/>
                </a:tc>
              </a:tr>
              <a:tr h="359770">
                <a:tc>
                  <a:txBody>
                    <a:bodyPr/>
                    <a:lstStyle/>
                    <a:p>
                      <a:r>
                        <a:rPr lang="kk-KZ" dirty="0" smtClean="0">
                          <a:latin typeface="Times New Roman" panose="02020603050405020304" pitchFamily="18" charset="0"/>
                          <a:cs typeface="Times New Roman" panose="02020603050405020304" pitchFamily="18" charset="0"/>
                        </a:rPr>
                        <a:t>Шамшина Гульнар</a:t>
                      </a:r>
                      <a:r>
                        <a:rPr lang="kk-KZ" baseline="0" dirty="0" smtClean="0">
                          <a:latin typeface="Times New Roman" panose="02020603050405020304" pitchFamily="18" charset="0"/>
                          <a:cs typeface="Times New Roman" panose="02020603050405020304" pitchFamily="18" charset="0"/>
                        </a:rPr>
                        <a:t> Балғақызы</a:t>
                      </a:r>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«Дарынды балалармен жұмыс жүргізудің тиімді  жүйесін құру»республикалық тәжірибе алмасу семинары</a:t>
                      </a:r>
                      <a:endParaRPr lang="ru-RU"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959883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1239</TotalTime>
  <Words>1237</Words>
  <Application>Microsoft Office PowerPoint</Application>
  <PresentationFormat>Широкоэкранный</PresentationFormat>
  <Paragraphs>155</Paragraphs>
  <Slides>21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Times New Roman</vt:lpstr>
      <vt:lpstr>Trebuchet MS</vt:lpstr>
      <vt:lpstr>Wingdings 3</vt:lpstr>
      <vt:lpstr>Грань</vt:lpstr>
      <vt:lpstr>Презентация PowerPoint</vt:lpstr>
      <vt:lpstr>Презентация PowerPoint</vt:lpstr>
      <vt:lpstr>Презентация PowerPoint</vt:lpstr>
      <vt:lpstr>Шамшиина Гульнар Балғақызы</vt:lpstr>
      <vt:lpstr>Шарипова Кульжаш Кожбановна Жоғары білімді Еңбек өтілі –  30 жыл Шарипова Кульжаш Кожбановна елімнің болашағы деп үміттенетін бүгінгі жас ұрпаққа білім нәрін сеуіп, еңбексүйгіштік пен адамгершілікке тәрбиелеп, білімі мен өнегесін кішкене бүлдіршіндерге арнап, бойындағы бар күш-жігерін шәкірт тәрбиелеуге жұмсайды. Оқушылардың білім сапасын көтеру мақсатында ақпараттық-коммуникативтік технологияны кеңінен пайдаланады.</vt:lpstr>
      <vt:lpstr>Казиева Айгуль Айткожиновна</vt:lpstr>
      <vt:lpstr>Какимжанова Арайлым Айбековна</vt:lpstr>
      <vt:lpstr>Презентация PowerPoint</vt:lpstr>
      <vt:lpstr>Презентация PowerPoint</vt:lpstr>
      <vt:lpstr>Презентация PowerPoint</vt:lpstr>
      <vt:lpstr>Баспасөзге жариялау:</vt:lpstr>
      <vt:lpstr>Презентация PowerPoint</vt:lpstr>
      <vt:lpstr>Презентация PowerPoint</vt:lpstr>
      <vt:lpstr>Презентация PowerPoint</vt:lpstr>
      <vt:lpstr>Қазақ тілі апталығының ашылуы:</vt:lpstr>
      <vt:lpstr>«Бейнелеушілер» сайысы «Менің сүйікті кейіпкерім» сурет салу(Комикс сайысы) </vt:lpstr>
      <vt:lpstr> «Сөз шебері» зияткерлік ойын</vt:lpstr>
      <vt:lpstr>Презентация PowerPoint</vt:lpstr>
      <vt:lpstr>5-7 сынып оқушылары арасында өткен"  Ахмет Байтұрсыновтың мысал өлеңдерінің тәрбиелік мәні" тақырыбындағы дөңгелек үстел.</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007</cp:lastModifiedBy>
  <cp:revision>90</cp:revision>
  <dcterms:created xsi:type="dcterms:W3CDTF">2024-05-28T04:07:08Z</dcterms:created>
  <dcterms:modified xsi:type="dcterms:W3CDTF">2024-06-02T06:09:19Z</dcterms:modified>
</cp:coreProperties>
</file>