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22"/>
    <a:srgbClr val="007E39"/>
    <a:srgbClr val="FF9966"/>
    <a:srgbClr val="FF99FF"/>
    <a:srgbClr val="0B2B93"/>
    <a:srgbClr val="2857EE"/>
    <a:srgbClr val="23CBDD"/>
    <a:srgbClr val="FF3399"/>
    <a:srgbClr val="E24EC6"/>
    <a:srgbClr val="EAEA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309" autoAdjust="0"/>
  </p:normalViewPr>
  <p:slideViewPr>
    <p:cSldViewPr>
      <p:cViewPr varScale="1">
        <p:scale>
          <a:sx n="61" d="100"/>
          <a:sy n="61" d="100"/>
        </p:scale>
        <p:origin x="2682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98954-B977-4C6C-8E1B-651B26971CBA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53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D7FF0-32FB-4EDC-A74B-8509BE7A01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24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8337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795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0644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9446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1994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0091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2723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199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91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2214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5146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622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532010" y="1515992"/>
            <a:ext cx="992202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" y="-16018"/>
            <a:ext cx="1205756" cy="1225776"/>
          </a:xfrm>
          <a:prstGeom prst="rect">
            <a:avLst/>
          </a:prstGeom>
        </p:spPr>
      </p:pic>
      <p:sp>
        <p:nvSpPr>
          <p:cNvPr id="48" name="Прямоугольник 47"/>
          <p:cNvSpPr/>
          <p:nvPr/>
        </p:nvSpPr>
        <p:spPr>
          <a:xfrm>
            <a:off x="277" y="514104"/>
            <a:ext cx="7200311" cy="1107996"/>
          </a:xfrm>
          <a:prstGeom prst="rect">
            <a:avLst/>
          </a:prstGeom>
          <a:noFill/>
          <a:ln w="762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ЖАДЫНАМА </a:t>
            </a:r>
          </a:p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«Өзін-өзі 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бағалау мен өзіне деген </a:t>
            </a:r>
            <a:endPara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сенімділікті 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қалай арттыруға болады?» </a:t>
            </a:r>
            <a:endPara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(оқушылар мен ата-аналар</a:t>
            </a:r>
            <a:r>
              <a:rPr lang="kk-KZ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ға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арналған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)</a:t>
            </a:r>
            <a:endParaRPr lang="kk-KZ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36712" y="-16018"/>
            <a:ext cx="62034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altLang="ru-RU" sz="1000" b="1" dirty="0" smtClean="0">
                <a:latin typeface="Segoe Print" pitchFamily="2" charset="0"/>
                <a:ea typeface="Segoe UI Symbol" pitchFamily="34" charset="0"/>
                <a:cs typeface="Times New Roman" panose="02020603050405020304" pitchFamily="18" charset="0"/>
              </a:rPr>
              <a:t>ҚОСТАНАЙ </a:t>
            </a:r>
            <a:r>
              <a:rPr lang="kk-KZ" altLang="ru-RU" sz="1000" b="1" dirty="0">
                <a:latin typeface="Segoe Print" pitchFamily="2" charset="0"/>
                <a:ea typeface="Segoe UI Symbol" pitchFamily="34" charset="0"/>
                <a:cs typeface="Times New Roman" panose="02020603050405020304" pitchFamily="18" charset="0"/>
              </a:rPr>
              <a:t>ОБЛЫСЫ ӘКІМДІГІ БІЛІМ БАСҚАРМАСЫНЫҢ «ПСИХОЛОГИЯЛЫҚ ҚОЛДАУ ЖӘНЕ ҚОСЫМША БІЛІМ БЕРУ ӨҢІРЛІК ОРТАЛЫҒЫ» КММ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000" b="1" dirty="0">
              <a:latin typeface="Segoe Print" pitchFamily="2" charset="0"/>
              <a:ea typeface="Segoe UI Symbol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26760" y="1634093"/>
            <a:ext cx="31933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i="1" dirty="0" smtClean="0">
                <a:solidFill>
                  <a:prstClr val="black"/>
                </a:solidFill>
                <a:latin typeface="Bookman Old Style" pitchFamily="18" charset="0"/>
              </a:rPr>
              <a:t>Өзіңізді </a:t>
            </a:r>
            <a:r>
              <a:rPr lang="ru-RU" sz="1400" b="1" i="1" dirty="0">
                <a:solidFill>
                  <a:prstClr val="black"/>
                </a:solidFill>
                <a:latin typeface="Bookman Old Style" pitchFamily="18" charset="0"/>
              </a:rPr>
              <a:t>басқа адамдармен салыстыруды доғарыңыз</a:t>
            </a:r>
            <a:r>
              <a:rPr lang="ru-RU" sz="1400" dirty="0">
                <a:solidFill>
                  <a:prstClr val="black"/>
                </a:solidFill>
                <a:latin typeface="Bookman Old Style" pitchFamily="18" charset="0"/>
              </a:rPr>
              <a:t>, кемшіліктеріңіз үшін </a:t>
            </a:r>
            <a:r>
              <a:rPr lang="ru-RU" sz="1400" dirty="0" err="1">
                <a:solidFill>
                  <a:prstClr val="black"/>
                </a:solidFill>
                <a:latin typeface="Bookman Old Style" pitchFamily="18" charset="0"/>
              </a:rPr>
              <a:t>өзіңізді</a:t>
            </a:r>
            <a:r>
              <a:rPr lang="ru-RU" sz="1400" dirty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Bookman Old Style" pitchFamily="18" charset="0"/>
              </a:rPr>
              <a:t>айыптамаңыз</a:t>
            </a:r>
            <a:r>
              <a:rPr lang="ru-RU" sz="1400" dirty="0">
                <a:solidFill>
                  <a:prstClr val="black"/>
                </a:solidFill>
                <a:latin typeface="Bookman Old Style" pitchFamily="18" charset="0"/>
              </a:rPr>
              <a:t>.</a:t>
            </a:r>
            <a:endParaRPr lang="ru-RU" sz="1400" dirty="0">
              <a:latin typeface="Bookman Old Style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26760" y="2604224"/>
            <a:ext cx="319330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i="1" dirty="0" smtClean="0">
                <a:latin typeface="Bookman Old Style" pitchFamily="18" charset="0"/>
              </a:rPr>
              <a:t>Сіздің </a:t>
            </a:r>
            <a:r>
              <a:rPr lang="ru-RU" sz="1400" b="1" i="1" dirty="0">
                <a:latin typeface="Bookman Old Style" pitchFamily="18" charset="0"/>
              </a:rPr>
              <a:t>жетістіктеріңіз бен жағымды қасиеттеріңіздің тізімін жасаңыз.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467222" y="3453595"/>
            <a:ext cx="318144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i="1" dirty="0" smtClean="0">
                <a:solidFill>
                  <a:prstClr val="black"/>
                </a:solidFill>
                <a:latin typeface="Bookman Old Style" pitchFamily="18" charset="0"/>
              </a:rPr>
              <a:t>Өзіңізге </a:t>
            </a:r>
            <a:r>
              <a:rPr lang="ru-RU" sz="1400" b="1" i="1" dirty="0">
                <a:solidFill>
                  <a:prstClr val="black"/>
                </a:solidFill>
                <a:latin typeface="Bookman Old Style" pitchFamily="18" charset="0"/>
              </a:rPr>
              <a:t>адал болыңыз </a:t>
            </a:r>
            <a:r>
              <a:rPr lang="ru-RU" sz="1400" dirty="0">
                <a:solidFill>
                  <a:prstClr val="black"/>
                </a:solidFill>
                <a:latin typeface="Bookman Old Style" pitchFamily="18" charset="0"/>
              </a:rPr>
              <a:t>және өзіңізге ұнайтын нәрсені жасауға тырысыңыз.</a:t>
            </a:r>
            <a:endParaRPr lang="ru-RU" sz="1400" dirty="0">
              <a:latin typeface="Bookman Old Style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458850" y="4235597"/>
            <a:ext cx="302433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i="1" dirty="0" smtClean="0">
                <a:solidFill>
                  <a:prstClr val="black"/>
                </a:solidFill>
                <a:latin typeface="Bookman Old Style" pitchFamily="18" charset="0"/>
              </a:rPr>
              <a:t>Сізді </a:t>
            </a:r>
            <a:r>
              <a:rPr lang="ru-RU" sz="1400" b="1" i="1" dirty="0">
                <a:solidFill>
                  <a:prstClr val="black"/>
                </a:solidFill>
                <a:latin typeface="Bookman Old Style" pitchFamily="18" charset="0"/>
              </a:rPr>
              <a:t>қолдауға дайын позитивті және сенімді адамдармен сөйлесуге тырысыңыз.</a:t>
            </a:r>
            <a:endParaRPr lang="ru-RU" sz="1400" b="1" i="1" dirty="0">
              <a:latin typeface="Bookman Old Style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860472" y="6034732"/>
            <a:ext cx="30779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dirty="0" smtClean="0">
                <a:solidFill>
                  <a:prstClr val="black"/>
                </a:solidFill>
                <a:latin typeface="Bookman Old Style" pitchFamily="18" charset="0"/>
              </a:rPr>
              <a:t>Өзін-өзі </a:t>
            </a:r>
            <a:r>
              <a:rPr lang="ru-RU" sz="1400" dirty="0">
                <a:solidFill>
                  <a:prstClr val="black"/>
                </a:solidFill>
                <a:latin typeface="Bookman Old Style" pitchFamily="18" charset="0"/>
              </a:rPr>
              <a:t>бағалауды арттыру үшін </a:t>
            </a:r>
            <a:r>
              <a:rPr lang="ru-RU" sz="1400" b="1" i="1" dirty="0">
                <a:solidFill>
                  <a:prstClr val="black"/>
                </a:solidFill>
                <a:latin typeface="Bookman Old Style" pitchFamily="18" charset="0"/>
              </a:rPr>
              <a:t>аффирмацияларды қолданыңыз.</a:t>
            </a:r>
            <a:endParaRPr lang="ru-RU" sz="1400" b="1" i="1" dirty="0">
              <a:latin typeface="Bookman Old Style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437955" y="7412424"/>
            <a:ext cx="33384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dirty="0" smtClean="0">
                <a:solidFill>
                  <a:prstClr val="black"/>
                </a:solidFill>
                <a:latin typeface="Bookman Old Style" pitchFamily="18" charset="0"/>
              </a:rPr>
              <a:t>Өзін-өзі </a:t>
            </a:r>
            <a:r>
              <a:rPr lang="ru-RU" sz="1400" dirty="0">
                <a:solidFill>
                  <a:prstClr val="black"/>
                </a:solidFill>
                <a:latin typeface="Bookman Old Style" pitchFamily="18" charset="0"/>
              </a:rPr>
              <a:t>бағалауды жақсартуға арналған </a:t>
            </a:r>
            <a:r>
              <a:rPr lang="ru-RU" sz="1400" b="1" i="1" dirty="0">
                <a:solidFill>
                  <a:prstClr val="black"/>
                </a:solidFill>
                <a:latin typeface="Bookman Old Style" pitchFamily="18" charset="0"/>
              </a:rPr>
              <a:t>семинарларды, кітаптарды, аудио және бейне жазбаларды пайдаланыңыз.</a:t>
            </a:r>
            <a:endParaRPr lang="ru-RU" sz="1400" b="1" i="1" dirty="0">
              <a:latin typeface="Bookman Old Style" pitchFamily="18" charset="0"/>
            </a:endParaRPr>
          </a:p>
        </p:txBody>
      </p:sp>
      <p:sp>
        <p:nvSpPr>
          <p:cNvPr id="3" name="Шестиугольник 2"/>
          <p:cNvSpPr/>
          <p:nvPr/>
        </p:nvSpPr>
        <p:spPr>
          <a:xfrm>
            <a:off x="127589" y="1634093"/>
            <a:ext cx="648072" cy="576064"/>
          </a:xfrm>
          <a:prstGeom prst="hexag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1.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</a:endParaRPr>
          </a:p>
        </p:txBody>
      </p:sp>
      <p:sp>
        <p:nvSpPr>
          <p:cNvPr id="15" name="Шестиугольник 14"/>
          <p:cNvSpPr/>
          <p:nvPr/>
        </p:nvSpPr>
        <p:spPr>
          <a:xfrm>
            <a:off x="130272" y="2685524"/>
            <a:ext cx="648072" cy="576064"/>
          </a:xfrm>
          <a:prstGeom prst="hexag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2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.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</a:endParaRPr>
          </a:p>
        </p:txBody>
      </p:sp>
      <p:sp>
        <p:nvSpPr>
          <p:cNvPr id="16" name="Шестиугольник 15"/>
          <p:cNvSpPr/>
          <p:nvPr/>
        </p:nvSpPr>
        <p:spPr>
          <a:xfrm>
            <a:off x="2793666" y="3516896"/>
            <a:ext cx="648072" cy="576064"/>
          </a:xfrm>
          <a:prstGeom prst="hexag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3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.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</a:endParaRPr>
          </a:p>
        </p:txBody>
      </p:sp>
      <p:sp>
        <p:nvSpPr>
          <p:cNvPr id="17" name="Шестиугольник 16"/>
          <p:cNvSpPr/>
          <p:nvPr/>
        </p:nvSpPr>
        <p:spPr>
          <a:xfrm>
            <a:off x="2789883" y="4331364"/>
            <a:ext cx="648072" cy="576064"/>
          </a:xfrm>
          <a:prstGeom prst="hexag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4.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</a:endParaRPr>
          </a:p>
        </p:txBody>
      </p:sp>
      <p:sp>
        <p:nvSpPr>
          <p:cNvPr id="18" name="Шестиугольник 17"/>
          <p:cNvSpPr/>
          <p:nvPr/>
        </p:nvSpPr>
        <p:spPr>
          <a:xfrm>
            <a:off x="161152" y="5363443"/>
            <a:ext cx="648072" cy="576064"/>
          </a:xfrm>
          <a:prstGeom prst="hexag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5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.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</a:endParaRPr>
          </a:p>
        </p:txBody>
      </p:sp>
      <p:sp>
        <p:nvSpPr>
          <p:cNvPr id="19" name="Шестиугольник 18"/>
          <p:cNvSpPr/>
          <p:nvPr/>
        </p:nvSpPr>
        <p:spPr>
          <a:xfrm>
            <a:off x="161152" y="6173485"/>
            <a:ext cx="648072" cy="576064"/>
          </a:xfrm>
          <a:prstGeom prst="hexag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6.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57835" y="5256460"/>
            <a:ext cx="308058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i="1" dirty="0" smtClean="0">
                <a:solidFill>
                  <a:prstClr val="black"/>
                </a:solidFill>
                <a:latin typeface="Bookman Old Style" pitchFamily="18" charset="0"/>
              </a:rPr>
              <a:t>Басқаларға </a:t>
            </a:r>
            <a:r>
              <a:rPr lang="ru-RU" sz="1400" b="1" i="1" dirty="0">
                <a:solidFill>
                  <a:prstClr val="black"/>
                </a:solidFill>
                <a:latin typeface="Bookman Old Style" pitchFamily="18" charset="0"/>
              </a:rPr>
              <a:t>көмектесе алатын әрекеттерді жасаңыз.</a:t>
            </a:r>
            <a:endParaRPr lang="ru-RU" sz="1400" b="1" i="1" dirty="0">
              <a:latin typeface="Bookman Old Style" pitchFamily="18" charset="0"/>
            </a:endParaRPr>
          </a:p>
        </p:txBody>
      </p:sp>
      <p:sp>
        <p:nvSpPr>
          <p:cNvPr id="28" name="Шестиугольник 27"/>
          <p:cNvSpPr/>
          <p:nvPr/>
        </p:nvSpPr>
        <p:spPr>
          <a:xfrm>
            <a:off x="2755697" y="7412424"/>
            <a:ext cx="648072" cy="576064"/>
          </a:xfrm>
          <a:prstGeom prst="hexag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7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.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</a:endParaRPr>
          </a:p>
        </p:txBody>
      </p:sp>
      <p:sp>
        <p:nvSpPr>
          <p:cNvPr id="29" name="Шестиугольник 28"/>
          <p:cNvSpPr/>
          <p:nvPr/>
        </p:nvSpPr>
        <p:spPr>
          <a:xfrm>
            <a:off x="2758281" y="8565706"/>
            <a:ext cx="648072" cy="576064"/>
          </a:xfrm>
          <a:prstGeom prst="hexag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8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.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433702" y="8562461"/>
            <a:ext cx="322110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i="1" dirty="0" smtClean="0">
                <a:solidFill>
                  <a:prstClr val="black"/>
                </a:solidFill>
                <a:latin typeface="Bookman Old Style" pitchFamily="18" charset="0"/>
              </a:rPr>
              <a:t>Әрекет </a:t>
            </a:r>
            <a:r>
              <a:rPr lang="ru-RU" sz="1400" b="1" i="1" dirty="0">
                <a:solidFill>
                  <a:prstClr val="black"/>
                </a:solidFill>
                <a:latin typeface="Bookman Old Style" pitchFamily="18" charset="0"/>
              </a:rPr>
              <a:t>етіңіз, </a:t>
            </a:r>
            <a:r>
              <a:rPr lang="ru-RU" sz="1400" b="1" i="1" dirty="0" err="1">
                <a:solidFill>
                  <a:prstClr val="black"/>
                </a:solidFill>
                <a:latin typeface="Bookman Old Style" pitchFamily="18" charset="0"/>
              </a:rPr>
              <a:t>өйткені</a:t>
            </a:r>
            <a:r>
              <a:rPr lang="ru-RU" sz="1400" b="1" i="1" dirty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1400" b="1" i="1" dirty="0" err="1" smtClean="0">
                <a:solidFill>
                  <a:prstClr val="black"/>
                </a:solidFill>
                <a:latin typeface="Bookman Old Style" pitchFamily="18" charset="0"/>
              </a:rPr>
              <a:t>сіз</a:t>
            </a:r>
            <a:r>
              <a:rPr lang="ru-RU" sz="1400" b="1" i="1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1400" smtClean="0">
                <a:solidFill>
                  <a:prstClr val="black"/>
                </a:solidFill>
                <a:latin typeface="Bookman Old Style" pitchFamily="18" charset="0"/>
              </a:rPr>
              <a:t>үлкен</a:t>
            </a:r>
            <a:r>
              <a:rPr lang="ru-RU" sz="1400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Bookman Old Style" pitchFamily="18" charset="0"/>
              </a:rPr>
              <a:t>мүмкіндіктері бар, үлкен </a:t>
            </a:r>
            <a:r>
              <a:rPr lang="ru-RU" sz="1400" dirty="0" err="1">
                <a:solidFill>
                  <a:prstClr val="black"/>
                </a:solidFill>
                <a:latin typeface="Bookman Old Style" pitchFamily="18" charset="0"/>
              </a:rPr>
              <a:t>әлеуеті</a:t>
            </a:r>
            <a:r>
              <a:rPr lang="ru-RU" sz="1400" dirty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Bookman Old Style" pitchFamily="18" charset="0"/>
              </a:rPr>
              <a:t>бар</a:t>
            </a:r>
            <a:r>
              <a:rPr lang="ru-RU" sz="1400" b="1" i="1" dirty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Bookman Old Style" pitchFamily="18" charset="0"/>
              </a:rPr>
              <a:t>ерекше</a:t>
            </a:r>
            <a:r>
              <a:rPr lang="ru-RU" sz="1400" b="1" i="1" dirty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Bookman Old Style" pitchFamily="18" charset="0"/>
              </a:rPr>
              <a:t>адамсыз</a:t>
            </a:r>
            <a:r>
              <a:rPr lang="ru-RU" sz="1400" dirty="0" smtClean="0">
                <a:solidFill>
                  <a:prstClr val="black"/>
                </a:solidFill>
                <a:latin typeface="Bookman Old Style" pitchFamily="18" charset="0"/>
              </a:rPr>
              <a:t>.</a:t>
            </a:r>
            <a:endParaRPr lang="ru-RU" sz="1400" dirty="0">
              <a:latin typeface="Bookman Old Style" pitchFamily="18" charset="0"/>
            </a:endParaRPr>
          </a:p>
        </p:txBody>
      </p:sp>
      <p:pic>
        <p:nvPicPr>
          <p:cNvPr id="1027" name="Picture 3" descr="C:\Users\TelefonDoveriya\Desktop\kak-zhenshhine-povysit-samoocenku-kartink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904" y="1601995"/>
            <a:ext cx="2417283" cy="18891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TelefonDoveriya\Desktop\AdobeStock_121112823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405" y="5274725"/>
            <a:ext cx="2661266" cy="20320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TelefonDoveriya\Desktop\fd8eb454bfbca9db803e245a1017beac-1024x68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96" y="6800051"/>
            <a:ext cx="2459736" cy="18008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TelefonDoveriya\Desktop\18b5b478f155626e2a7a937603d7c2e80490aad2_3000_2000_c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2" y="3342888"/>
            <a:ext cx="2408035" cy="19318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76" y="8578768"/>
            <a:ext cx="2222270" cy="1395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132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4182</TotalTime>
  <Words>132</Words>
  <Application>Microsoft Office PowerPoint</Application>
  <PresentationFormat>Лист A4 (210x297 мм)</PresentationFormat>
  <Paragraphs>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Bookman Old Style</vt:lpstr>
      <vt:lpstr>Calibri</vt:lpstr>
      <vt:lpstr>Segoe Print</vt:lpstr>
      <vt:lpstr>Segoe Script</vt:lpstr>
      <vt:lpstr>Segoe UI Symbol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</cp:lastModifiedBy>
  <cp:revision>447</cp:revision>
  <dcterms:created xsi:type="dcterms:W3CDTF">2019-10-21T11:18:40Z</dcterms:created>
  <dcterms:modified xsi:type="dcterms:W3CDTF">2024-02-13T09:30:57Z</dcterms:modified>
</cp:coreProperties>
</file>